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notesMasterIdLst>
    <p:notesMasterId r:id="rId23"/>
  </p:notesMasterIdLst>
  <p:sldIdLst>
    <p:sldId id="256" r:id="rId2"/>
    <p:sldId id="283" r:id="rId3"/>
    <p:sldId id="257" r:id="rId4"/>
    <p:sldId id="258" r:id="rId5"/>
    <p:sldId id="259" r:id="rId6"/>
    <p:sldId id="284" r:id="rId7"/>
    <p:sldId id="279" r:id="rId8"/>
    <p:sldId id="277" r:id="rId9"/>
    <p:sldId id="285" r:id="rId10"/>
    <p:sldId id="287" r:id="rId11"/>
    <p:sldId id="273" r:id="rId12"/>
    <p:sldId id="278" r:id="rId13"/>
    <p:sldId id="263" r:id="rId14"/>
    <p:sldId id="280" r:id="rId15"/>
    <p:sldId id="261" r:id="rId16"/>
    <p:sldId id="270" r:id="rId17"/>
    <p:sldId id="281" r:id="rId18"/>
    <p:sldId id="286" r:id="rId19"/>
    <p:sldId id="271" r:id="rId20"/>
    <p:sldId id="274" r:id="rId21"/>
    <p:sldId id="275"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22" autoAdjust="0"/>
    <p:restoredTop sz="94660"/>
  </p:normalViewPr>
  <p:slideViewPr>
    <p:cSldViewPr snapToGrid="0">
      <p:cViewPr varScale="1">
        <p:scale>
          <a:sx n="65" d="100"/>
          <a:sy n="65" d="100"/>
        </p:scale>
        <p:origin x="858" y="6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2.png>
</file>

<file path=ppt/media/image3.gif>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40FAE1-87A5-47AF-A3F7-40647C127A16}" type="datetimeFigureOut">
              <a:rPr lang="en-AU" smtClean="0"/>
              <a:t>1/12/2024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F05641-7619-45EA-BE7E-C4A8A304E5EB}" type="slidenum">
              <a:rPr lang="en-AU" smtClean="0"/>
              <a:t>‹#›</a:t>
            </a:fld>
            <a:endParaRPr lang="en-AU"/>
          </a:p>
        </p:txBody>
      </p:sp>
    </p:spTree>
    <p:extLst>
      <p:ext uri="{BB962C8B-B14F-4D97-AF65-F5344CB8AC3E}">
        <p14:creationId xmlns:p14="http://schemas.microsoft.com/office/powerpoint/2010/main" val="3734594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4F81B5E-4328-4E42-A285-6CF6B5EF0F9D}" type="datetimeFigureOut">
              <a:rPr lang="en-AU" smtClean="0"/>
              <a:t>1/12/2024</a:t>
            </a:fld>
            <a:endParaRPr lang="en-AU"/>
          </a:p>
        </p:txBody>
      </p:sp>
      <p:sp>
        <p:nvSpPr>
          <p:cNvPr id="5" name="Footer Placeholder 4"/>
          <p:cNvSpPr>
            <a:spLocks noGrp="1"/>
          </p:cNvSpPr>
          <p:nvPr>
            <p:ph type="ftr" sz="quarter" idx="11"/>
          </p:nvPr>
        </p:nvSpPr>
        <p:spPr>
          <a:xfrm>
            <a:off x="1371600" y="4323845"/>
            <a:ext cx="6400800" cy="365125"/>
          </a:xfrm>
        </p:spPr>
        <p:txBody>
          <a:bodyPr/>
          <a:lstStyle/>
          <a:p>
            <a:endParaRPr lang="en-AU"/>
          </a:p>
        </p:txBody>
      </p:sp>
      <p:sp>
        <p:nvSpPr>
          <p:cNvPr id="6" name="Slide Number Placeholder 5"/>
          <p:cNvSpPr>
            <a:spLocks noGrp="1"/>
          </p:cNvSpPr>
          <p:nvPr>
            <p:ph type="sldNum" sz="quarter" idx="12"/>
          </p:nvPr>
        </p:nvSpPr>
        <p:spPr>
          <a:xfrm>
            <a:off x="8077200" y="1430866"/>
            <a:ext cx="2743200" cy="365125"/>
          </a:xfrm>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38143126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F81B5E-4328-4E42-A285-6CF6B5EF0F9D}" type="datetimeFigureOut">
              <a:rPr lang="en-AU" smtClean="0"/>
              <a:t>1/12/2024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34590414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4F81B5E-4328-4E42-A285-6CF6B5EF0F9D}" type="datetimeFigureOut">
              <a:rPr lang="en-AU" smtClean="0"/>
              <a:t>1/12/2024</a:t>
            </a:fld>
            <a:endParaRPr lang="en-AU"/>
          </a:p>
        </p:txBody>
      </p:sp>
      <p:sp>
        <p:nvSpPr>
          <p:cNvPr id="6" name="Footer Placeholder 5"/>
          <p:cNvSpPr>
            <a:spLocks noGrp="1"/>
          </p:cNvSpPr>
          <p:nvPr>
            <p:ph type="ftr" sz="quarter" idx="11"/>
          </p:nvPr>
        </p:nvSpPr>
        <p:spPr>
          <a:xfrm>
            <a:off x="685800" y="379941"/>
            <a:ext cx="6991492" cy="365125"/>
          </a:xfrm>
        </p:spPr>
        <p:txBody>
          <a:bodyPr/>
          <a:lstStyle/>
          <a:p>
            <a:endParaRPr lang="en-AU"/>
          </a:p>
        </p:txBody>
      </p:sp>
      <p:sp>
        <p:nvSpPr>
          <p:cNvPr id="7" name="Slide Number Placeholder 6"/>
          <p:cNvSpPr>
            <a:spLocks noGrp="1"/>
          </p:cNvSpPr>
          <p:nvPr>
            <p:ph type="sldNum" sz="quarter" idx="12"/>
          </p:nvPr>
        </p:nvSpPr>
        <p:spPr>
          <a:xfrm>
            <a:off x="10862452" y="381000"/>
            <a:ext cx="643748" cy="365125"/>
          </a:xfrm>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7026285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4F81B5E-4328-4E42-A285-6CF6B5EF0F9D}" type="datetimeFigureOut">
              <a:rPr lang="en-AU" smtClean="0"/>
              <a:t>1/12/2024</a:t>
            </a:fld>
            <a:endParaRPr lang="en-AU"/>
          </a:p>
        </p:txBody>
      </p:sp>
      <p:sp>
        <p:nvSpPr>
          <p:cNvPr id="6" name="Footer Placeholder 5"/>
          <p:cNvSpPr>
            <a:spLocks noGrp="1"/>
          </p:cNvSpPr>
          <p:nvPr>
            <p:ph type="ftr" sz="quarter" idx="11"/>
          </p:nvPr>
        </p:nvSpPr>
        <p:spPr>
          <a:xfrm>
            <a:off x="685800" y="379941"/>
            <a:ext cx="6991492" cy="365125"/>
          </a:xfrm>
        </p:spPr>
        <p:txBody>
          <a:bodyPr/>
          <a:lstStyle/>
          <a:p>
            <a:endParaRPr lang="en-AU"/>
          </a:p>
        </p:txBody>
      </p:sp>
      <p:sp>
        <p:nvSpPr>
          <p:cNvPr id="7" name="Slide Number Placeholder 6"/>
          <p:cNvSpPr>
            <a:spLocks noGrp="1"/>
          </p:cNvSpPr>
          <p:nvPr>
            <p:ph type="sldNum" sz="quarter" idx="12"/>
          </p:nvPr>
        </p:nvSpPr>
        <p:spPr>
          <a:xfrm>
            <a:off x="10862452" y="381000"/>
            <a:ext cx="643748" cy="365125"/>
          </a:xfrm>
        </p:spPr>
        <p:txBody>
          <a:bodyPr/>
          <a:lstStyle/>
          <a:p>
            <a:fld id="{1426323D-777D-4672-85CA-212B51D27004}" type="slidenum">
              <a:rPr lang="en-AU" smtClean="0"/>
              <a:t>‹#›</a:t>
            </a:fld>
            <a:endParaRPr lang="en-AU"/>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4488691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4F81B5E-4328-4E42-A285-6CF6B5EF0F9D}" type="datetimeFigureOut">
              <a:rPr lang="en-AU" smtClean="0"/>
              <a:t>1/12/2024</a:t>
            </a:fld>
            <a:endParaRPr lang="en-AU"/>
          </a:p>
        </p:txBody>
      </p:sp>
      <p:sp>
        <p:nvSpPr>
          <p:cNvPr id="6" name="Footer Placeholder 5"/>
          <p:cNvSpPr>
            <a:spLocks noGrp="1"/>
          </p:cNvSpPr>
          <p:nvPr>
            <p:ph type="ftr" sz="quarter" idx="11"/>
          </p:nvPr>
        </p:nvSpPr>
        <p:spPr>
          <a:xfrm>
            <a:off x="685800" y="378883"/>
            <a:ext cx="6991492" cy="365125"/>
          </a:xfrm>
        </p:spPr>
        <p:txBody>
          <a:bodyPr/>
          <a:lstStyle/>
          <a:p>
            <a:endParaRPr lang="en-AU"/>
          </a:p>
        </p:txBody>
      </p:sp>
      <p:sp>
        <p:nvSpPr>
          <p:cNvPr id="7" name="Slide Number Placeholder 6"/>
          <p:cNvSpPr>
            <a:spLocks noGrp="1"/>
          </p:cNvSpPr>
          <p:nvPr>
            <p:ph type="sldNum" sz="quarter" idx="12"/>
          </p:nvPr>
        </p:nvSpPr>
        <p:spPr>
          <a:xfrm>
            <a:off x="10862452" y="381000"/>
            <a:ext cx="643748" cy="365125"/>
          </a:xfrm>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41072598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4F81B5E-4328-4E42-A285-6CF6B5EF0F9D}" type="datetimeFigureOut">
              <a:rPr lang="en-AU" smtClean="0"/>
              <a:t>1/12/2024</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2661336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4F81B5E-4328-4E42-A285-6CF6B5EF0F9D}" type="datetimeFigureOut">
              <a:rPr lang="en-AU" smtClean="0"/>
              <a:t>1/12/2024</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40130300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F81B5E-4328-4E42-A285-6CF6B5EF0F9D}" type="datetimeFigureOut">
              <a:rPr lang="en-AU" smtClean="0"/>
              <a:t>1/12/2024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39626659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4F81B5E-4328-4E42-A285-6CF6B5EF0F9D}" type="datetimeFigureOut">
              <a:rPr lang="en-AU" smtClean="0"/>
              <a:t>1/12/2024</a:t>
            </a:fld>
            <a:endParaRPr lang="en-AU"/>
          </a:p>
        </p:txBody>
      </p:sp>
      <p:sp>
        <p:nvSpPr>
          <p:cNvPr id="5" name="Footer Placeholder 4"/>
          <p:cNvSpPr>
            <a:spLocks noGrp="1"/>
          </p:cNvSpPr>
          <p:nvPr>
            <p:ph type="ftr" sz="quarter" idx="11"/>
          </p:nvPr>
        </p:nvSpPr>
        <p:spPr>
          <a:xfrm>
            <a:off x="685800" y="381000"/>
            <a:ext cx="6991492" cy="365125"/>
          </a:xfrm>
        </p:spPr>
        <p:txBody>
          <a:bodyPr/>
          <a:lstStyle/>
          <a:p>
            <a:endParaRPr lang="en-AU"/>
          </a:p>
        </p:txBody>
      </p:sp>
      <p:sp>
        <p:nvSpPr>
          <p:cNvPr id="6" name="Slide Number Placeholder 5"/>
          <p:cNvSpPr>
            <a:spLocks noGrp="1"/>
          </p:cNvSpPr>
          <p:nvPr>
            <p:ph type="sldNum" sz="quarter" idx="12"/>
          </p:nvPr>
        </p:nvSpPr>
        <p:spPr>
          <a:xfrm>
            <a:off x="10862452" y="381000"/>
            <a:ext cx="643748" cy="365125"/>
          </a:xfrm>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2561276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F81B5E-4328-4E42-A285-6CF6B5EF0F9D}" type="datetimeFigureOut">
              <a:rPr lang="en-AU" smtClean="0"/>
              <a:t>1/12/2024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3046138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4F81B5E-4328-4E42-A285-6CF6B5EF0F9D}" type="datetimeFigureOut">
              <a:rPr lang="en-AU" smtClean="0"/>
              <a:t>1/12/2024</a:t>
            </a:fld>
            <a:endParaRPr lang="en-AU"/>
          </a:p>
        </p:txBody>
      </p:sp>
      <p:sp>
        <p:nvSpPr>
          <p:cNvPr id="5" name="Footer Placeholder 4"/>
          <p:cNvSpPr>
            <a:spLocks noGrp="1"/>
          </p:cNvSpPr>
          <p:nvPr>
            <p:ph type="ftr" sz="quarter" idx="11"/>
          </p:nvPr>
        </p:nvSpPr>
        <p:spPr>
          <a:xfrm>
            <a:off x="685800" y="381001"/>
            <a:ext cx="6991492" cy="364065"/>
          </a:xfrm>
        </p:spPr>
        <p:txBody>
          <a:bodyPr/>
          <a:lstStyle/>
          <a:p>
            <a:endParaRPr lang="en-AU"/>
          </a:p>
        </p:txBody>
      </p:sp>
      <p:sp>
        <p:nvSpPr>
          <p:cNvPr id="6" name="Slide Number Placeholder 5"/>
          <p:cNvSpPr>
            <a:spLocks noGrp="1"/>
          </p:cNvSpPr>
          <p:nvPr>
            <p:ph type="sldNum" sz="quarter" idx="12"/>
          </p:nvPr>
        </p:nvSpPr>
        <p:spPr>
          <a:xfrm>
            <a:off x="10862452" y="381000"/>
            <a:ext cx="643748" cy="365125"/>
          </a:xfrm>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688692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F81B5E-4328-4E42-A285-6CF6B5EF0F9D}" type="datetimeFigureOut">
              <a:rPr lang="en-AU" smtClean="0"/>
              <a:t>1/12/2024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3830009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F81B5E-4328-4E42-A285-6CF6B5EF0F9D}" type="datetimeFigureOut">
              <a:rPr lang="en-AU" smtClean="0"/>
              <a:t>1/12/2024</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384648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F81B5E-4328-4E42-A285-6CF6B5EF0F9D}" type="datetimeFigureOut">
              <a:rPr lang="en-AU" smtClean="0"/>
              <a:t>1/12/2024</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1417505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F81B5E-4328-4E42-A285-6CF6B5EF0F9D}" type="datetimeFigureOut">
              <a:rPr lang="en-AU" smtClean="0"/>
              <a:t>1/12/2024</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8373962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F81B5E-4328-4E42-A285-6CF6B5EF0F9D}" type="datetimeFigureOut">
              <a:rPr lang="en-AU" smtClean="0"/>
              <a:t>1/12/2024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15872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F81B5E-4328-4E42-A285-6CF6B5EF0F9D}" type="datetimeFigureOut">
              <a:rPr lang="en-AU" smtClean="0"/>
              <a:t>1/12/2024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426323D-777D-4672-85CA-212B51D27004}" type="slidenum">
              <a:rPr lang="en-AU" smtClean="0"/>
              <a:t>‹#›</a:t>
            </a:fld>
            <a:endParaRPr lang="en-AU"/>
          </a:p>
        </p:txBody>
      </p:sp>
    </p:spTree>
    <p:extLst>
      <p:ext uri="{BB962C8B-B14F-4D97-AF65-F5344CB8AC3E}">
        <p14:creationId xmlns:p14="http://schemas.microsoft.com/office/powerpoint/2010/main" val="3374796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4F81B5E-4328-4E42-A285-6CF6B5EF0F9D}" type="datetimeFigureOut">
              <a:rPr lang="en-AU" smtClean="0"/>
              <a:t>1/12/2024</a:t>
            </a:fld>
            <a:endParaRPr lang="en-AU"/>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426323D-777D-4672-85CA-212B51D27004}" type="slidenum">
              <a:rPr lang="en-AU" smtClean="0"/>
              <a:t>‹#›</a:t>
            </a:fld>
            <a:endParaRPr lang="en-AU"/>
          </a:p>
        </p:txBody>
      </p:sp>
      <p:sp>
        <p:nvSpPr>
          <p:cNvPr id="7" name="MSIPCMContentMarking" descr="{&quot;HashCode&quot;:1831732991,&quot;Placement&quot;:&quot;Footer&quot;}">
            <a:extLst>
              <a:ext uri="{FF2B5EF4-FFF2-40B4-BE49-F238E27FC236}">
                <a16:creationId xmlns:a16="http://schemas.microsoft.com/office/drawing/2014/main" id="{C14934A1-8A9A-E312-21E6-34D6D463B51F}"/>
              </a:ext>
            </a:extLst>
          </p:cNvPr>
          <p:cNvSpPr txBox="1"/>
          <p:nvPr userDrawn="1"/>
        </p:nvSpPr>
        <p:spPr>
          <a:xfrm>
            <a:off x="5389152" y="6595656"/>
            <a:ext cx="1413695" cy="262344"/>
          </a:xfrm>
          <a:prstGeom prst="rect">
            <a:avLst/>
          </a:prstGeom>
          <a:noFill/>
        </p:spPr>
        <p:txBody>
          <a:bodyPr vert="horz" wrap="square" lIns="0" tIns="0" rIns="0" bIns="0" rtlCol="0" anchor="ctr" anchorCtr="1">
            <a:spAutoFit/>
          </a:bodyPr>
          <a:lstStyle/>
          <a:p>
            <a:pPr algn="ctr">
              <a:spcBef>
                <a:spcPts val="0"/>
              </a:spcBef>
              <a:spcAft>
                <a:spcPts val="0"/>
              </a:spcAft>
            </a:pPr>
            <a:r>
              <a:rPr lang="en-AU" sz="1000">
                <a:solidFill>
                  <a:srgbClr val="000000"/>
                </a:solidFill>
                <a:latin typeface="Calibri" panose="020F0502020204030204" pitchFamily="34" charset="0"/>
              </a:rPr>
              <a:t>Schlumberger-Private</a:t>
            </a:r>
          </a:p>
        </p:txBody>
      </p:sp>
    </p:spTree>
    <p:extLst>
      <p:ext uri="{BB962C8B-B14F-4D97-AF65-F5344CB8AC3E}">
        <p14:creationId xmlns:p14="http://schemas.microsoft.com/office/powerpoint/2010/main" val="2970688546"/>
      </p:ext>
    </p:extLst>
  </p:cSld>
  <p:clrMap bg1="dk1" tx1="lt1" bg2="dk2" tx2="lt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MRKGITCODE/Obesity-Risk-Scoring-Enhancing-Health-Insurance-Plans"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archive.ics.uci.edu/dataset/544/estimation+of+obesity+levels+based+on+eating+habits+and+physical+condition" TargetMode="External"/><Relationship Id="rId2" Type="http://schemas.openxmlformats.org/officeDocument/2006/relationships/hyperlink" Target="https://github.com/MRKGITCODE/Obesity-Risk-Scoring-Enhancing-Health-Insurance-Plans"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457DB-14B8-4494-85CC-0F115FD89345}"/>
              </a:ext>
            </a:extLst>
          </p:cNvPr>
          <p:cNvSpPr>
            <a:spLocks noGrp="1"/>
          </p:cNvSpPr>
          <p:nvPr>
            <p:ph type="ctrTitle"/>
          </p:nvPr>
        </p:nvSpPr>
        <p:spPr>
          <a:xfrm>
            <a:off x="1154955" y="2099733"/>
            <a:ext cx="8825658" cy="861420"/>
          </a:xfrm>
        </p:spPr>
        <p:txBody>
          <a:bodyPr>
            <a:noAutofit/>
          </a:bodyPr>
          <a:lstStyle/>
          <a:p>
            <a:r>
              <a:rPr lang="en-AU" b="1" dirty="0"/>
              <a:t>Obesity</a:t>
            </a:r>
          </a:p>
        </p:txBody>
      </p:sp>
      <p:sp>
        <p:nvSpPr>
          <p:cNvPr id="3" name="Subtitle 2">
            <a:extLst>
              <a:ext uri="{FF2B5EF4-FFF2-40B4-BE49-F238E27FC236}">
                <a16:creationId xmlns:a16="http://schemas.microsoft.com/office/drawing/2014/main" id="{3AB3EB8F-F770-4705-9F01-0BA780652571}"/>
              </a:ext>
            </a:extLst>
          </p:cNvPr>
          <p:cNvSpPr>
            <a:spLocks noGrp="1"/>
          </p:cNvSpPr>
          <p:nvPr>
            <p:ph type="subTitle" idx="1"/>
          </p:nvPr>
        </p:nvSpPr>
        <p:spPr>
          <a:xfrm>
            <a:off x="1154955" y="4782575"/>
            <a:ext cx="9448800" cy="685800"/>
          </a:xfrm>
        </p:spPr>
        <p:txBody>
          <a:bodyPr>
            <a:normAutofit fontScale="92500" lnSpcReduction="10000"/>
          </a:bodyPr>
          <a:lstStyle/>
          <a:p>
            <a:r>
              <a:rPr lang="en-US" sz="2000" b="1" dirty="0">
                <a:solidFill>
                  <a:srgbClr val="FFFF00"/>
                </a:solidFill>
              </a:rPr>
              <a:t>Team of</a:t>
            </a:r>
          </a:p>
          <a:p>
            <a:r>
              <a:rPr lang="en-US" sz="2000" b="1" dirty="0">
                <a:solidFill>
                  <a:srgbClr val="FFFF00"/>
                </a:solidFill>
              </a:rPr>
              <a:t>Anca Kurian, Brian Ngo, Mariam Ibrahim,&amp; Razaul </a:t>
            </a:r>
            <a:r>
              <a:rPr lang="en-US" sz="2000" b="1" dirty="0" err="1">
                <a:solidFill>
                  <a:srgbClr val="FFFF00"/>
                </a:solidFill>
              </a:rPr>
              <a:t>karim</a:t>
            </a:r>
            <a:r>
              <a:rPr lang="en-AU" sz="2000" b="1" dirty="0">
                <a:solidFill>
                  <a:srgbClr val="FFFF00"/>
                </a:solidFill>
              </a:rPr>
              <a:t> </a:t>
            </a:r>
          </a:p>
          <a:p>
            <a:endParaRPr lang="en-AU" sz="2000" dirty="0">
              <a:solidFill>
                <a:srgbClr val="FFFF00"/>
              </a:solidFill>
            </a:endParaRPr>
          </a:p>
          <a:p>
            <a:endParaRPr lang="en-AU" sz="2000" dirty="0"/>
          </a:p>
        </p:txBody>
      </p:sp>
      <p:sp>
        <p:nvSpPr>
          <p:cNvPr id="12" name="TextBox 11">
            <a:extLst>
              <a:ext uri="{FF2B5EF4-FFF2-40B4-BE49-F238E27FC236}">
                <a16:creationId xmlns:a16="http://schemas.microsoft.com/office/drawing/2014/main" id="{0403BD3D-9E31-1A87-9547-68F07D39CD0C}"/>
              </a:ext>
            </a:extLst>
          </p:cNvPr>
          <p:cNvSpPr txBox="1"/>
          <p:nvPr/>
        </p:nvSpPr>
        <p:spPr>
          <a:xfrm>
            <a:off x="1154955" y="3105834"/>
            <a:ext cx="6098720" cy="646331"/>
          </a:xfrm>
          <a:prstGeom prst="rect">
            <a:avLst/>
          </a:prstGeom>
          <a:noFill/>
        </p:spPr>
        <p:txBody>
          <a:bodyPr wrap="square">
            <a:spAutoFit/>
          </a:bodyPr>
          <a:lstStyle/>
          <a:p>
            <a:r>
              <a:rPr lang="en-US" b="1" dirty="0">
                <a:effectLst/>
                <a:hlinkClick r:id="rId2"/>
              </a:rPr>
              <a:t>Assignment : Obesity-Risk-Scoring-Enhancing-Health-Insurance-Plans</a:t>
            </a:r>
            <a:endParaRPr lang="en-US" dirty="0"/>
          </a:p>
        </p:txBody>
      </p:sp>
    </p:spTree>
    <p:extLst>
      <p:ext uri="{BB962C8B-B14F-4D97-AF65-F5344CB8AC3E}">
        <p14:creationId xmlns:p14="http://schemas.microsoft.com/office/powerpoint/2010/main" val="33024652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FA93CF8-D8C2-7F36-4A4C-AB396C42C787}"/>
              </a:ext>
            </a:extLst>
          </p:cNvPr>
          <p:cNvSpPr txBox="1"/>
          <p:nvPr/>
        </p:nvSpPr>
        <p:spPr>
          <a:xfrm>
            <a:off x="3878826" y="399505"/>
            <a:ext cx="7938319" cy="954107"/>
          </a:xfrm>
          <a:prstGeom prst="rect">
            <a:avLst/>
          </a:prstGeom>
          <a:noFill/>
        </p:spPr>
        <p:txBody>
          <a:bodyPr wrap="square">
            <a:spAutoFit/>
          </a:bodyPr>
          <a:lstStyle/>
          <a:p>
            <a:r>
              <a:rPr lang="en-US" sz="2800" b="1" dirty="0">
                <a:solidFill>
                  <a:srgbClr val="92D050"/>
                </a:solidFill>
              </a:rPr>
              <a:t>Exploration &amp; Discovery start with exploratory data analysis (EDA) </a:t>
            </a:r>
          </a:p>
        </p:txBody>
      </p:sp>
      <p:pic>
        <p:nvPicPr>
          <p:cNvPr id="4" name="Picture 3">
            <a:extLst>
              <a:ext uri="{FF2B5EF4-FFF2-40B4-BE49-F238E27FC236}">
                <a16:creationId xmlns:a16="http://schemas.microsoft.com/office/drawing/2014/main" id="{D15889D3-B645-8C29-B1A3-70A28F2C3EDD}"/>
              </a:ext>
            </a:extLst>
          </p:cNvPr>
          <p:cNvPicPr>
            <a:picLocks noChangeAspect="1"/>
          </p:cNvPicPr>
          <p:nvPr/>
        </p:nvPicPr>
        <p:blipFill>
          <a:blip r:embed="rId2"/>
          <a:stretch>
            <a:fillRect/>
          </a:stretch>
        </p:blipFill>
        <p:spPr>
          <a:xfrm>
            <a:off x="2063484" y="1734750"/>
            <a:ext cx="8584010" cy="4723745"/>
          </a:xfrm>
          <a:prstGeom prst="rect">
            <a:avLst/>
          </a:prstGeom>
        </p:spPr>
      </p:pic>
    </p:spTree>
    <p:extLst>
      <p:ext uri="{BB962C8B-B14F-4D97-AF65-F5344CB8AC3E}">
        <p14:creationId xmlns:p14="http://schemas.microsoft.com/office/powerpoint/2010/main" val="21828382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C0FD0DA-A142-5A3B-1E78-0EA59B9D861E}"/>
              </a:ext>
            </a:extLst>
          </p:cNvPr>
          <p:cNvSpPr txBox="1"/>
          <p:nvPr/>
        </p:nvSpPr>
        <p:spPr>
          <a:xfrm>
            <a:off x="3878826" y="532241"/>
            <a:ext cx="8071054" cy="1077218"/>
          </a:xfrm>
          <a:prstGeom prst="rect">
            <a:avLst/>
          </a:prstGeom>
          <a:noFill/>
        </p:spPr>
        <p:txBody>
          <a:bodyPr wrap="square">
            <a:spAutoFit/>
          </a:bodyPr>
          <a:lstStyle/>
          <a:p>
            <a:r>
              <a:rPr lang="en-US" sz="3200" b="1" dirty="0">
                <a:solidFill>
                  <a:srgbClr val="92D050"/>
                </a:solidFill>
              </a:rPr>
              <a:t>The higher rate of physical activeness, the lower the obesity rate</a:t>
            </a:r>
          </a:p>
        </p:txBody>
      </p:sp>
      <p:pic>
        <p:nvPicPr>
          <p:cNvPr id="13" name="Picture 12">
            <a:extLst>
              <a:ext uri="{FF2B5EF4-FFF2-40B4-BE49-F238E27FC236}">
                <a16:creationId xmlns:a16="http://schemas.microsoft.com/office/drawing/2014/main" id="{CD5C9E54-7D96-AC79-2285-F583C0566E5F}"/>
              </a:ext>
            </a:extLst>
          </p:cNvPr>
          <p:cNvPicPr>
            <a:picLocks noChangeAspect="1"/>
          </p:cNvPicPr>
          <p:nvPr/>
        </p:nvPicPr>
        <p:blipFill>
          <a:blip r:embed="rId2"/>
          <a:stretch>
            <a:fillRect/>
          </a:stretch>
        </p:blipFill>
        <p:spPr>
          <a:xfrm>
            <a:off x="792099" y="1917213"/>
            <a:ext cx="6612819" cy="4408546"/>
          </a:xfrm>
          <a:prstGeom prst="rect">
            <a:avLst/>
          </a:prstGeom>
        </p:spPr>
      </p:pic>
      <p:sp>
        <p:nvSpPr>
          <p:cNvPr id="15" name="TextBox 14">
            <a:extLst>
              <a:ext uri="{FF2B5EF4-FFF2-40B4-BE49-F238E27FC236}">
                <a16:creationId xmlns:a16="http://schemas.microsoft.com/office/drawing/2014/main" id="{9521A4D3-AC2C-71E5-3E57-904A3B3086A0}"/>
              </a:ext>
            </a:extLst>
          </p:cNvPr>
          <p:cNvSpPr txBox="1"/>
          <p:nvPr/>
        </p:nvSpPr>
        <p:spPr>
          <a:xfrm>
            <a:off x="7610167" y="2367160"/>
            <a:ext cx="3789733" cy="3416320"/>
          </a:xfrm>
          <a:prstGeom prst="rect">
            <a:avLst/>
          </a:prstGeom>
          <a:noFill/>
        </p:spPr>
        <p:txBody>
          <a:bodyPr wrap="square">
            <a:spAutoFit/>
          </a:bodyPr>
          <a:lstStyle/>
          <a:p>
            <a:r>
              <a:rPr lang="en-US" sz="2400" dirty="0">
                <a:solidFill>
                  <a:srgbClr val="FFFF00"/>
                </a:solidFill>
                <a:latin typeface="Agency FB" panose="020B0503020202020204" pitchFamily="34" charset="0"/>
              </a:rPr>
              <a:t>One of the causes of Obesity defined by the CDC is due to physical inactivity.</a:t>
            </a:r>
          </a:p>
          <a:p>
            <a:endParaRPr lang="en-US" sz="2400" dirty="0">
              <a:solidFill>
                <a:srgbClr val="FFFF00"/>
              </a:solidFill>
              <a:latin typeface="Agency FB" panose="020B0503020202020204" pitchFamily="34" charset="0"/>
            </a:endParaRPr>
          </a:p>
          <a:p>
            <a:r>
              <a:rPr lang="en-US" sz="2400" dirty="0">
                <a:solidFill>
                  <a:srgbClr val="FFFF00"/>
                </a:solidFill>
                <a:latin typeface="Agency FB" panose="020B0503020202020204" pitchFamily="34" charset="0"/>
              </a:rPr>
              <a:t>Both physical activeness and inactiveness have a strong (but not perfect) relationship between Obesity rate (Both with R value ±0.73)</a:t>
            </a:r>
          </a:p>
        </p:txBody>
      </p:sp>
    </p:spTree>
    <p:extLst>
      <p:ext uri="{BB962C8B-B14F-4D97-AF65-F5344CB8AC3E}">
        <p14:creationId xmlns:p14="http://schemas.microsoft.com/office/powerpoint/2010/main" val="37353566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95B54-E758-4630-AA1F-47AC01C17D3B}"/>
              </a:ext>
            </a:extLst>
          </p:cNvPr>
          <p:cNvSpPr>
            <a:spLocks noGrp="1"/>
          </p:cNvSpPr>
          <p:nvPr>
            <p:ph type="title"/>
          </p:nvPr>
        </p:nvSpPr>
        <p:spPr>
          <a:xfrm>
            <a:off x="785351" y="1677445"/>
            <a:ext cx="10621297" cy="1039762"/>
          </a:xfrm>
        </p:spPr>
        <p:txBody>
          <a:bodyPr>
            <a:normAutofit fontScale="90000"/>
          </a:bodyPr>
          <a:lstStyle/>
          <a:p>
            <a:r>
              <a:rPr lang="en-US" sz="1800" b="1" dirty="0">
                <a:solidFill>
                  <a:srgbClr val="FFFF00"/>
                </a:solidFill>
              </a:rPr>
              <a:t>Correlation Analysis: Examine correlations between lifestyle habits (like smoking, alcohol consumption, exercise) and obesity. Visualization: Use scatter plots, histograms, and heatmaps to see the distribution of obesity across gender, age, and lifestyle choices. 3. Business Case The analysis will provide insights for</a:t>
            </a:r>
            <a:r>
              <a:rPr lang="en-US" sz="1600" dirty="0"/>
              <a:t>:</a:t>
            </a:r>
            <a:endParaRPr lang="en-AU" sz="3200" dirty="0"/>
          </a:p>
        </p:txBody>
      </p:sp>
      <p:pic>
        <p:nvPicPr>
          <p:cNvPr id="8" name="Picture 7" descr="A close-up of a colorful background&#10;&#10;Description automatically generated">
            <a:extLst>
              <a:ext uri="{FF2B5EF4-FFF2-40B4-BE49-F238E27FC236}">
                <a16:creationId xmlns:a16="http://schemas.microsoft.com/office/drawing/2014/main" id="{61B272F7-C23D-FD0A-AEFC-5245D5579C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7871" y="2717207"/>
            <a:ext cx="10042902" cy="3916068"/>
          </a:xfrm>
          <a:prstGeom prst="rect">
            <a:avLst/>
          </a:prstGeom>
        </p:spPr>
      </p:pic>
      <p:sp>
        <p:nvSpPr>
          <p:cNvPr id="14" name="TextBox 13">
            <a:extLst>
              <a:ext uri="{FF2B5EF4-FFF2-40B4-BE49-F238E27FC236}">
                <a16:creationId xmlns:a16="http://schemas.microsoft.com/office/drawing/2014/main" id="{8C6E2E2A-EACC-1E7E-D90C-EC941B519AB5}"/>
              </a:ext>
            </a:extLst>
          </p:cNvPr>
          <p:cNvSpPr txBox="1"/>
          <p:nvPr/>
        </p:nvSpPr>
        <p:spPr>
          <a:xfrm>
            <a:off x="4951771" y="872181"/>
            <a:ext cx="6098458" cy="830997"/>
          </a:xfrm>
          <a:prstGeom prst="rect">
            <a:avLst/>
          </a:prstGeom>
          <a:noFill/>
        </p:spPr>
        <p:txBody>
          <a:bodyPr wrap="square">
            <a:spAutoFit/>
          </a:bodyPr>
          <a:lstStyle/>
          <a:p>
            <a:pPr algn="r"/>
            <a:r>
              <a:rPr lang="en-US" sz="2400" b="1" dirty="0"/>
              <a:t>FINDING THE CORRELATION BETWEEN THE VARIABLES IN THE DATASET</a:t>
            </a:r>
          </a:p>
        </p:txBody>
      </p:sp>
    </p:spTree>
    <p:extLst>
      <p:ext uri="{BB962C8B-B14F-4D97-AF65-F5344CB8AC3E}">
        <p14:creationId xmlns:p14="http://schemas.microsoft.com/office/powerpoint/2010/main" val="41385050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D856AEAF-E953-830B-5841-090E94E3B8AF}"/>
              </a:ext>
            </a:extLst>
          </p:cNvPr>
          <p:cNvSpPr>
            <a:spLocks noGrp="1"/>
          </p:cNvSpPr>
          <p:nvPr>
            <p:ph type="title"/>
          </p:nvPr>
        </p:nvSpPr>
        <p:spPr/>
        <p:txBody>
          <a:bodyPr>
            <a:normAutofit/>
          </a:bodyPr>
          <a:lstStyle/>
          <a:p>
            <a:r>
              <a:rPr lang="en-US" sz="3200" b="1" dirty="0"/>
              <a:t>Distribution of numeric variables</a:t>
            </a:r>
          </a:p>
        </p:txBody>
      </p:sp>
      <p:sp>
        <p:nvSpPr>
          <p:cNvPr id="13" name="TextBox 12">
            <a:extLst>
              <a:ext uri="{FF2B5EF4-FFF2-40B4-BE49-F238E27FC236}">
                <a16:creationId xmlns:a16="http://schemas.microsoft.com/office/drawing/2014/main" id="{7D9105F5-D592-8614-C05A-368DAFE796CA}"/>
              </a:ext>
            </a:extLst>
          </p:cNvPr>
          <p:cNvSpPr txBox="1"/>
          <p:nvPr/>
        </p:nvSpPr>
        <p:spPr>
          <a:xfrm>
            <a:off x="1902542" y="2293375"/>
            <a:ext cx="8981768" cy="3785652"/>
          </a:xfrm>
          <a:prstGeom prst="rect">
            <a:avLst/>
          </a:prstGeom>
          <a:noFill/>
        </p:spPr>
        <p:txBody>
          <a:bodyPr wrap="square">
            <a:spAutoFit/>
          </a:bodyPr>
          <a:lstStyle/>
          <a:p>
            <a:r>
              <a:rPr lang="en-US" sz="2000" dirty="0">
                <a:solidFill>
                  <a:srgbClr val="FFFF00"/>
                </a:solidFill>
              </a:rPr>
              <a:t>This is usually helpful to quickly grasp the overall shape and spread of the data. This would help identify whether the data is symmetric, skewed to the left or right, or multimodal.</a:t>
            </a:r>
          </a:p>
          <a:p>
            <a:endParaRPr lang="en-US" sz="2000" dirty="0">
              <a:solidFill>
                <a:srgbClr val="FFFF00"/>
              </a:solidFill>
            </a:endParaRPr>
          </a:p>
          <a:p>
            <a:r>
              <a:rPr lang="en-US" sz="2000" dirty="0">
                <a:solidFill>
                  <a:srgbClr val="FFFF00"/>
                </a:solidFill>
              </a:rPr>
              <a:t>Outliers, which are data points significantly different from other observations, can often be visually identified on histograms as isolated bars at the tails of the distribution.</a:t>
            </a:r>
          </a:p>
          <a:p>
            <a:endParaRPr lang="en-US" sz="2000" dirty="0">
              <a:solidFill>
                <a:srgbClr val="FFFF00"/>
              </a:solidFill>
            </a:endParaRPr>
          </a:p>
          <a:p>
            <a:r>
              <a:rPr lang="en-US" sz="2000" dirty="0">
                <a:solidFill>
                  <a:srgbClr val="FFFF00"/>
                </a:solidFill>
              </a:rPr>
              <a:t>Observing the distribution of data can also be useful to you can infer the mean, median, mode, and the variability of the data and access </a:t>
            </a:r>
            <a:r>
              <a:rPr lang="en-US" sz="2000" dirty="0" err="1">
                <a:solidFill>
                  <a:srgbClr val="FFFF00"/>
                </a:solidFill>
              </a:rPr>
              <a:t>ata</a:t>
            </a:r>
            <a:r>
              <a:rPr lang="en-US" sz="2000" dirty="0">
                <a:solidFill>
                  <a:srgbClr val="FFFF00"/>
                </a:solidFill>
              </a:rPr>
              <a:t> quality issues such as missing values, unusual distributions, or data entry errors.</a:t>
            </a:r>
          </a:p>
        </p:txBody>
      </p:sp>
    </p:spTree>
    <p:extLst>
      <p:ext uri="{BB962C8B-B14F-4D97-AF65-F5344CB8AC3E}">
        <p14:creationId xmlns:p14="http://schemas.microsoft.com/office/powerpoint/2010/main" val="4260538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B8FDF3D-237B-92EB-5CD3-D664C86C0B3B}"/>
              </a:ext>
            </a:extLst>
          </p:cNvPr>
          <p:cNvSpPr txBox="1"/>
          <p:nvPr/>
        </p:nvSpPr>
        <p:spPr>
          <a:xfrm>
            <a:off x="2140975" y="2787668"/>
            <a:ext cx="8610599" cy="2554545"/>
          </a:xfrm>
          <a:prstGeom prst="rect">
            <a:avLst/>
          </a:prstGeom>
          <a:noFill/>
        </p:spPr>
        <p:txBody>
          <a:bodyPr wrap="square">
            <a:spAutoFit/>
          </a:bodyPr>
          <a:lstStyle/>
          <a:p>
            <a:r>
              <a:rPr lang="en-US" sz="2000" dirty="0">
                <a:solidFill>
                  <a:srgbClr val="FFFF00"/>
                </a:solidFill>
              </a:rPr>
              <a:t>KNN Classification Goal: Predict obesity class or risk levels based on features like age, BMI, and lifestyle habits. Application: Classify whether an individual is at high or low risk of obesity-related conditions, which can directly impact their insurance premiums. b. Regression Models Goal: Predict BMI or medical costs based on factors such as age, weight, and exercise frequency. Application: Use linear regression or other models to understand how different habits influence BMI and, indirectly, healthcare costs. Clustering</a:t>
            </a:r>
          </a:p>
        </p:txBody>
      </p:sp>
      <p:sp>
        <p:nvSpPr>
          <p:cNvPr id="14" name="TextBox 13">
            <a:extLst>
              <a:ext uri="{FF2B5EF4-FFF2-40B4-BE49-F238E27FC236}">
                <a16:creationId xmlns:a16="http://schemas.microsoft.com/office/drawing/2014/main" id="{8AB4A822-EA13-B176-0066-F0539A94D215}"/>
              </a:ext>
            </a:extLst>
          </p:cNvPr>
          <p:cNvSpPr txBox="1"/>
          <p:nvPr/>
        </p:nvSpPr>
        <p:spPr>
          <a:xfrm>
            <a:off x="5574890" y="1331121"/>
            <a:ext cx="6345493" cy="954107"/>
          </a:xfrm>
          <a:prstGeom prst="rect">
            <a:avLst/>
          </a:prstGeom>
          <a:noFill/>
        </p:spPr>
        <p:txBody>
          <a:bodyPr wrap="square">
            <a:spAutoFit/>
          </a:bodyPr>
          <a:lstStyle/>
          <a:p>
            <a:pPr algn="r"/>
            <a:r>
              <a:rPr lang="en-US" sz="2800" b="1" dirty="0"/>
              <a:t>MACHINE LEARNING ALGORITHMS CONSIDERED</a:t>
            </a:r>
          </a:p>
        </p:txBody>
      </p:sp>
    </p:spTree>
    <p:extLst>
      <p:ext uri="{BB962C8B-B14F-4D97-AF65-F5344CB8AC3E}">
        <p14:creationId xmlns:p14="http://schemas.microsoft.com/office/powerpoint/2010/main" val="2348359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D6752-FBE7-4617-A8F4-5FED8FA2652D}"/>
              </a:ext>
            </a:extLst>
          </p:cNvPr>
          <p:cNvSpPr>
            <a:spLocks noGrp="1"/>
          </p:cNvSpPr>
          <p:nvPr>
            <p:ph type="title"/>
          </p:nvPr>
        </p:nvSpPr>
        <p:spPr>
          <a:xfrm>
            <a:off x="838800" y="222110"/>
            <a:ext cx="10515600" cy="1325563"/>
          </a:xfrm>
        </p:spPr>
        <p:txBody>
          <a:bodyPr>
            <a:normAutofit/>
          </a:bodyPr>
          <a:lstStyle/>
          <a:p>
            <a:r>
              <a:rPr lang="en-US" sz="3000" b="1" i="0" dirty="0">
                <a:effectLst/>
                <a:latin typeface="-apple-system"/>
              </a:rPr>
              <a:t>The greater number of gyms in a state, the lower the obesity rate</a:t>
            </a:r>
            <a:br>
              <a:rPr lang="en-US" sz="2200" b="1" i="0" dirty="0">
                <a:effectLst/>
                <a:latin typeface="-apple-system"/>
              </a:rPr>
            </a:br>
            <a:r>
              <a:rPr lang="en-US" sz="2200" b="1" i="0" dirty="0">
                <a:effectLst/>
                <a:latin typeface="-apple-system"/>
              </a:rPr>
              <a:t>More gyms, more active, hence lower obesity?</a:t>
            </a:r>
            <a:endParaRPr lang="en-AU" sz="2200" b="1" dirty="0"/>
          </a:p>
        </p:txBody>
      </p:sp>
      <p:sp>
        <p:nvSpPr>
          <p:cNvPr id="19" name="TextBox 18">
            <a:extLst>
              <a:ext uri="{FF2B5EF4-FFF2-40B4-BE49-F238E27FC236}">
                <a16:creationId xmlns:a16="http://schemas.microsoft.com/office/drawing/2014/main" id="{E2224D5B-4BC7-9D7C-29D4-8FACCEE9CBD0}"/>
              </a:ext>
            </a:extLst>
          </p:cNvPr>
          <p:cNvSpPr txBox="1"/>
          <p:nvPr/>
        </p:nvSpPr>
        <p:spPr>
          <a:xfrm>
            <a:off x="1651818" y="2420712"/>
            <a:ext cx="8668365" cy="3231654"/>
          </a:xfrm>
          <a:prstGeom prst="rect">
            <a:avLst/>
          </a:prstGeom>
          <a:noFill/>
        </p:spPr>
        <p:txBody>
          <a:bodyPr wrap="square">
            <a:spAutoFit/>
          </a:bodyPr>
          <a:lstStyle/>
          <a:p>
            <a:r>
              <a:rPr lang="en-US" sz="2000" dirty="0">
                <a:solidFill>
                  <a:srgbClr val="FFFF00"/>
                </a:solidFill>
                <a:latin typeface="Agency FB" panose="020B0503020202020204" pitchFamily="34" charset="0"/>
              </a:rPr>
              <a:t>Cross-Validation : The provided code uses stratified k-fold cross-validation (`</a:t>
            </a:r>
            <a:r>
              <a:rPr lang="en-US" sz="2000" dirty="0" err="1">
                <a:solidFill>
                  <a:srgbClr val="FFFF00"/>
                </a:solidFill>
                <a:latin typeface="Agency FB" panose="020B0503020202020204" pitchFamily="34" charset="0"/>
              </a:rPr>
              <a:t>StratifiedKFold</a:t>
            </a:r>
            <a:r>
              <a:rPr lang="en-US" sz="2000" dirty="0">
                <a:solidFill>
                  <a:srgbClr val="FFFF00"/>
                </a:solidFill>
                <a:latin typeface="Agency FB" panose="020B0503020202020204" pitchFamily="34" charset="0"/>
              </a:rPr>
              <a:t>`) to split the data into training and validation sets for each fold. This is a technique used to ensure that each fold has a similar distribution of target classes, which can be crucial for imbalanced datasets</a:t>
            </a:r>
          </a:p>
          <a:p>
            <a:r>
              <a:rPr lang="en-US" sz="2000" dirty="0">
                <a:solidFill>
                  <a:srgbClr val="FFFF00"/>
                </a:solidFill>
                <a:latin typeface="Agency FB" panose="020B0503020202020204" pitchFamily="34" charset="0"/>
              </a:rPr>
              <a:t>Evaluation Metrics: The code calculates and prints a classification report for each fold, which includes metrics such as precision, recall, and F1-score for each class. Additionally, it computes the ROC AUC score for each fold.</a:t>
            </a:r>
          </a:p>
          <a:p>
            <a:r>
              <a:rPr lang="en-US" sz="2000" dirty="0">
                <a:solidFill>
                  <a:srgbClr val="FFFF00"/>
                </a:solidFill>
                <a:latin typeface="Agency FB" panose="020B0503020202020204" pitchFamily="34" charset="0"/>
              </a:rPr>
              <a:t>Feature Engineering: The code explicitly defines the feature columns (`</a:t>
            </a:r>
            <a:r>
              <a:rPr lang="en-US" sz="2000" dirty="0" err="1">
                <a:solidFill>
                  <a:srgbClr val="FFFF00"/>
                </a:solidFill>
                <a:latin typeface="Agency FB" panose="020B0503020202020204" pitchFamily="34" charset="0"/>
              </a:rPr>
              <a:t>feature_col_tree</a:t>
            </a:r>
            <a:r>
              <a:rPr lang="en-US" sz="2000" dirty="0">
                <a:solidFill>
                  <a:srgbClr val="FFFF00"/>
                </a:solidFill>
                <a:latin typeface="Agency FB" panose="020B0503020202020204" pitchFamily="34" charset="0"/>
              </a:rPr>
              <a:t>`) and the target column (`target`) before training the decision tree classifier. This allows for more flexibility in selecting features and handling the target variable</a:t>
            </a:r>
          </a:p>
          <a:p>
            <a:endParaRPr lang="en-US" sz="2400" dirty="0">
              <a:latin typeface="Agency FB" panose="020B0503020202020204" pitchFamily="34" charset="0"/>
            </a:endParaRPr>
          </a:p>
        </p:txBody>
      </p:sp>
    </p:spTree>
    <p:extLst>
      <p:ext uri="{BB962C8B-B14F-4D97-AF65-F5344CB8AC3E}">
        <p14:creationId xmlns:p14="http://schemas.microsoft.com/office/powerpoint/2010/main" val="4029946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solidFill>
                  <a:srgbClr val="92D050"/>
                </a:solidFill>
              </a:rPr>
              <a:t>Obesity rate by Age, Gender, Ethic and Income</a:t>
            </a:r>
          </a:p>
        </p:txBody>
      </p:sp>
      <p:sp>
        <p:nvSpPr>
          <p:cNvPr id="14" name="TextBox 13">
            <a:extLst>
              <a:ext uri="{FF2B5EF4-FFF2-40B4-BE49-F238E27FC236}">
                <a16:creationId xmlns:a16="http://schemas.microsoft.com/office/drawing/2014/main" id="{1DB9A19E-8E8D-894E-EAA9-E06A1C223F1C}"/>
              </a:ext>
            </a:extLst>
          </p:cNvPr>
          <p:cNvSpPr txBox="1"/>
          <p:nvPr/>
        </p:nvSpPr>
        <p:spPr>
          <a:xfrm>
            <a:off x="1406013" y="2706330"/>
            <a:ext cx="9379974" cy="3139321"/>
          </a:xfrm>
          <a:prstGeom prst="rect">
            <a:avLst/>
          </a:prstGeom>
          <a:noFill/>
        </p:spPr>
        <p:txBody>
          <a:bodyPr wrap="square">
            <a:spAutoFit/>
          </a:bodyPr>
          <a:lstStyle/>
          <a:p>
            <a:r>
              <a:rPr lang="en-US" dirty="0">
                <a:solidFill>
                  <a:srgbClr val="FFFF00"/>
                </a:solidFill>
              </a:rPr>
              <a:t>Decision Tree Parameters: The provided code initializes the decision tree classifier with a specific criterion (`criterion="entropy"`), which indicates the information gain criterion for splitting nodes in the decision tree. This criterion is different from the default criterion used in the previous example.</a:t>
            </a:r>
          </a:p>
          <a:p>
            <a:br>
              <a:rPr lang="en-US" dirty="0">
                <a:solidFill>
                  <a:srgbClr val="FFFF00"/>
                </a:solidFill>
              </a:rPr>
            </a:br>
            <a:r>
              <a:rPr lang="en-US" dirty="0">
                <a:solidFill>
                  <a:srgbClr val="FFFF00"/>
                </a:solidFill>
              </a:rPr>
              <a:t>ROC AUC Scores: The code computes the ROC AUC score for each fold and stores it in the list `</a:t>
            </a:r>
            <a:r>
              <a:rPr lang="en-US" dirty="0" err="1">
                <a:solidFill>
                  <a:srgbClr val="FFFF00"/>
                </a:solidFill>
              </a:rPr>
              <a:t>acc_Dtree</a:t>
            </a:r>
            <a:r>
              <a:rPr lang="en-US" dirty="0">
                <a:solidFill>
                  <a:srgbClr val="FFFF00"/>
                </a:solidFill>
              </a:rPr>
              <a:t>`. This allows for evaluating the model's performance across different folds using a single metric.</a:t>
            </a:r>
          </a:p>
          <a:p>
            <a:br>
              <a:rPr lang="en-US" dirty="0">
                <a:solidFill>
                  <a:srgbClr val="FFFF00"/>
                </a:solidFill>
              </a:rPr>
            </a:br>
            <a:r>
              <a:rPr lang="en-US" dirty="0">
                <a:solidFill>
                  <a:srgbClr val="FFFF00"/>
                </a:solidFill>
              </a:rPr>
              <a:t>Overall, the provided code  includes additional steps such as cross-validation, evaluation with multiple metrics, and explicit feature/target definition.</a:t>
            </a:r>
          </a:p>
        </p:txBody>
      </p:sp>
    </p:spTree>
    <p:extLst>
      <p:ext uri="{BB962C8B-B14F-4D97-AF65-F5344CB8AC3E}">
        <p14:creationId xmlns:p14="http://schemas.microsoft.com/office/powerpoint/2010/main" val="1145031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B6111945-A3D8-4BD0-9C64-5708589EC0D3}"/>
              </a:ext>
            </a:extLst>
          </p:cNvPr>
          <p:cNvSpPr txBox="1"/>
          <p:nvPr/>
        </p:nvSpPr>
        <p:spPr>
          <a:xfrm>
            <a:off x="3357714" y="1020837"/>
            <a:ext cx="5070619" cy="523220"/>
          </a:xfrm>
          <a:prstGeom prst="rect">
            <a:avLst/>
          </a:prstGeom>
          <a:noFill/>
        </p:spPr>
        <p:txBody>
          <a:bodyPr wrap="none" rtlCol="0">
            <a:spAutoFit/>
          </a:bodyPr>
          <a:lstStyle/>
          <a:p>
            <a:r>
              <a:rPr lang="en-AU" sz="2800" dirty="0">
                <a:solidFill>
                  <a:schemeClr val="bg1"/>
                </a:solidFill>
              </a:rPr>
              <a:t>Regression plot Drove Alone</a:t>
            </a:r>
          </a:p>
        </p:txBody>
      </p:sp>
      <p:sp>
        <p:nvSpPr>
          <p:cNvPr id="7" name="TextBox 6">
            <a:extLst>
              <a:ext uri="{FF2B5EF4-FFF2-40B4-BE49-F238E27FC236}">
                <a16:creationId xmlns:a16="http://schemas.microsoft.com/office/drawing/2014/main" id="{CE2654F6-88EA-9C81-5D4F-FCDE5D62D799}"/>
              </a:ext>
            </a:extLst>
          </p:cNvPr>
          <p:cNvSpPr txBox="1"/>
          <p:nvPr/>
        </p:nvSpPr>
        <p:spPr>
          <a:xfrm>
            <a:off x="1472902" y="1544057"/>
            <a:ext cx="9246196" cy="1569660"/>
          </a:xfrm>
          <a:prstGeom prst="rect">
            <a:avLst/>
          </a:prstGeom>
          <a:noFill/>
        </p:spPr>
        <p:txBody>
          <a:bodyPr wrap="square">
            <a:spAutoFit/>
          </a:bodyPr>
          <a:lstStyle/>
          <a:p>
            <a:r>
              <a:rPr lang="en-US" sz="2400" dirty="0">
                <a:solidFill>
                  <a:srgbClr val="FFFF00"/>
                </a:solidFill>
                <a:latin typeface="Agency FB" panose="020B0503020202020204" pitchFamily="34" charset="0"/>
              </a:rPr>
              <a:t>Goal: Group individuals into clusters based on similar lifestyle patterns (e.g., smokers vs. non-smokers, active vs. sedentary). </a:t>
            </a:r>
          </a:p>
          <a:p>
            <a:r>
              <a:rPr lang="en-US" sz="2400" dirty="0">
                <a:solidFill>
                  <a:srgbClr val="FFFF00"/>
                </a:solidFill>
                <a:latin typeface="Agency FB" panose="020B0503020202020204" pitchFamily="34" charset="0"/>
              </a:rPr>
              <a:t>Application: This segmentation can allow insurers to identify low- and high-risk groups for customized policy offerings.</a:t>
            </a:r>
          </a:p>
        </p:txBody>
      </p:sp>
      <p:pic>
        <p:nvPicPr>
          <p:cNvPr id="11" name="Picture 10">
            <a:extLst>
              <a:ext uri="{FF2B5EF4-FFF2-40B4-BE49-F238E27FC236}">
                <a16:creationId xmlns:a16="http://schemas.microsoft.com/office/drawing/2014/main" id="{C1243A0E-6774-3737-F19E-8A63BA786D58}"/>
              </a:ext>
            </a:extLst>
          </p:cNvPr>
          <p:cNvPicPr>
            <a:picLocks noChangeAspect="1"/>
          </p:cNvPicPr>
          <p:nvPr/>
        </p:nvPicPr>
        <p:blipFill>
          <a:blip r:embed="rId2"/>
          <a:stretch>
            <a:fillRect/>
          </a:stretch>
        </p:blipFill>
        <p:spPr>
          <a:xfrm>
            <a:off x="929898" y="3113717"/>
            <a:ext cx="10275377" cy="3686175"/>
          </a:xfrm>
          <a:prstGeom prst="rect">
            <a:avLst/>
          </a:prstGeom>
        </p:spPr>
      </p:pic>
    </p:spTree>
    <p:extLst>
      <p:ext uri="{BB962C8B-B14F-4D97-AF65-F5344CB8AC3E}">
        <p14:creationId xmlns:p14="http://schemas.microsoft.com/office/powerpoint/2010/main" val="21139691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8A1A4-5E5E-F587-6F5E-32D7AC551A1C}"/>
              </a:ext>
            </a:extLst>
          </p:cNvPr>
          <p:cNvSpPr>
            <a:spLocks noGrp="1"/>
          </p:cNvSpPr>
          <p:nvPr>
            <p:ph type="title"/>
          </p:nvPr>
        </p:nvSpPr>
        <p:spPr>
          <a:xfrm>
            <a:off x="7123470" y="764373"/>
            <a:ext cx="4382729" cy="680969"/>
          </a:xfrm>
        </p:spPr>
        <p:txBody>
          <a:bodyPr/>
          <a:lstStyle/>
          <a:p>
            <a:r>
              <a:rPr lang="en-CA" b="1" dirty="0">
                <a:solidFill>
                  <a:srgbClr val="92D050"/>
                </a:solidFill>
              </a:rPr>
              <a:t>CONCLUSION</a:t>
            </a:r>
            <a:r>
              <a:rPr lang="en-CA" dirty="0"/>
              <a:t> </a:t>
            </a:r>
            <a:endParaRPr lang="en-US" dirty="0"/>
          </a:p>
        </p:txBody>
      </p:sp>
      <p:sp>
        <p:nvSpPr>
          <p:cNvPr id="4" name="TextBox 3">
            <a:extLst>
              <a:ext uri="{FF2B5EF4-FFF2-40B4-BE49-F238E27FC236}">
                <a16:creationId xmlns:a16="http://schemas.microsoft.com/office/drawing/2014/main" id="{0C303D9F-320F-1FF7-FD1A-06781750F244}"/>
              </a:ext>
            </a:extLst>
          </p:cNvPr>
          <p:cNvSpPr txBox="1"/>
          <p:nvPr/>
        </p:nvSpPr>
        <p:spPr>
          <a:xfrm>
            <a:off x="1654277" y="3550574"/>
            <a:ext cx="9851923" cy="1569660"/>
          </a:xfrm>
          <a:prstGeom prst="rect">
            <a:avLst/>
          </a:prstGeom>
          <a:noFill/>
        </p:spPr>
        <p:txBody>
          <a:bodyPr wrap="square">
            <a:spAutoFit/>
          </a:bodyPr>
          <a:lstStyle/>
          <a:p>
            <a:r>
              <a:rPr lang="en-US" sz="2400" dirty="0">
                <a:solidFill>
                  <a:srgbClr val="FFFF00"/>
                </a:solidFill>
                <a:latin typeface="Agency FB" panose="020B0503020202020204" pitchFamily="34" charset="0"/>
              </a:rPr>
              <a:t>By identifying lifestyle risks like smoking or lack of physical activity, insurers can design tailored premiums based on risk levels. Insurance Buyers: Buyers can adopt healthier lifestyle habits to reduce insurance costs by avoiding risk categories such as smoking or high BMI. 4. Technical Solution To address the business case, the following techniques can be applied</a:t>
            </a:r>
          </a:p>
        </p:txBody>
      </p:sp>
    </p:spTree>
    <p:extLst>
      <p:ext uri="{BB962C8B-B14F-4D97-AF65-F5344CB8AC3E}">
        <p14:creationId xmlns:p14="http://schemas.microsoft.com/office/powerpoint/2010/main" val="3947092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1E6C834-FA1B-A6FA-10C8-7CFABE3935FE}"/>
              </a:ext>
            </a:extLst>
          </p:cNvPr>
          <p:cNvPicPr>
            <a:picLocks noChangeAspect="1"/>
          </p:cNvPicPr>
          <p:nvPr/>
        </p:nvPicPr>
        <p:blipFill>
          <a:blip r:embed="rId2"/>
          <a:stretch>
            <a:fillRect/>
          </a:stretch>
        </p:blipFill>
        <p:spPr>
          <a:xfrm>
            <a:off x="1883185" y="1843856"/>
            <a:ext cx="8705850" cy="4733925"/>
          </a:xfrm>
          <a:prstGeom prst="rect">
            <a:avLst/>
          </a:prstGeom>
        </p:spPr>
      </p:pic>
    </p:spTree>
    <p:extLst>
      <p:ext uri="{BB962C8B-B14F-4D97-AF65-F5344CB8AC3E}">
        <p14:creationId xmlns:p14="http://schemas.microsoft.com/office/powerpoint/2010/main" val="19620952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228694-68E5-C7C0-3111-54F384361087}"/>
              </a:ext>
            </a:extLst>
          </p:cNvPr>
          <p:cNvSpPr txBox="1"/>
          <p:nvPr/>
        </p:nvSpPr>
        <p:spPr>
          <a:xfrm>
            <a:off x="2094272" y="2405964"/>
            <a:ext cx="8804786" cy="3539430"/>
          </a:xfrm>
          <a:prstGeom prst="rect">
            <a:avLst/>
          </a:prstGeom>
          <a:noFill/>
        </p:spPr>
        <p:txBody>
          <a:bodyPr wrap="square">
            <a:spAutoFit/>
          </a:bodyPr>
          <a:lstStyle/>
          <a:p>
            <a:r>
              <a:rPr lang="en-US" sz="3200" b="1" dirty="0"/>
              <a:t>Agenda</a:t>
            </a:r>
          </a:p>
          <a:p>
            <a:endParaRPr lang="en-US" sz="2400" b="1" dirty="0">
              <a:solidFill>
                <a:srgbClr val="FFFF00"/>
              </a:solidFill>
            </a:endParaRPr>
          </a:p>
          <a:p>
            <a:pPr>
              <a:buFont typeface="+mj-lt"/>
              <a:buAutoNum type="arabicPeriod"/>
            </a:pPr>
            <a:r>
              <a:rPr lang="en-US" sz="2800" dirty="0">
                <a:solidFill>
                  <a:srgbClr val="FFFF00"/>
                </a:solidFill>
                <a:latin typeface="Agency FB" panose="020B0503020202020204" pitchFamily="34" charset="0"/>
              </a:rPr>
              <a:t>Introduction to the Project</a:t>
            </a:r>
          </a:p>
          <a:p>
            <a:pPr>
              <a:buFont typeface="+mj-lt"/>
              <a:buAutoNum type="arabicPeriod"/>
            </a:pPr>
            <a:r>
              <a:rPr lang="en-US" sz="2800" dirty="0">
                <a:solidFill>
                  <a:srgbClr val="FFFF00"/>
                </a:solidFill>
                <a:latin typeface="Agency FB" panose="020B0503020202020204" pitchFamily="34" charset="0"/>
              </a:rPr>
              <a:t>Key Research Questions for Machine Learning</a:t>
            </a:r>
          </a:p>
          <a:p>
            <a:pPr>
              <a:buFont typeface="+mj-lt"/>
              <a:buAutoNum type="arabicPeriod"/>
            </a:pPr>
            <a:r>
              <a:rPr lang="en-US" sz="2800" dirty="0">
                <a:solidFill>
                  <a:srgbClr val="FFFF00"/>
                </a:solidFill>
                <a:latin typeface="Agency FB" panose="020B0503020202020204" pitchFamily="34" charset="0"/>
              </a:rPr>
              <a:t>Data and Feature Engineering</a:t>
            </a:r>
          </a:p>
          <a:p>
            <a:pPr>
              <a:buFont typeface="+mj-lt"/>
              <a:buAutoNum type="arabicPeriod"/>
            </a:pPr>
            <a:r>
              <a:rPr lang="en-US" sz="2800" dirty="0">
                <a:solidFill>
                  <a:srgbClr val="FFFF00"/>
                </a:solidFill>
                <a:latin typeface="Agency FB" panose="020B0503020202020204" pitchFamily="34" charset="0"/>
              </a:rPr>
              <a:t>Model Selection and Evaluation</a:t>
            </a:r>
          </a:p>
          <a:p>
            <a:pPr>
              <a:buFont typeface="+mj-lt"/>
              <a:buAutoNum type="arabicPeriod"/>
            </a:pPr>
            <a:r>
              <a:rPr lang="en-US" sz="2800" dirty="0">
                <a:solidFill>
                  <a:srgbClr val="FFFF00"/>
                </a:solidFill>
                <a:latin typeface="Agency FB" panose="020B0503020202020204" pitchFamily="34" charset="0"/>
              </a:rPr>
              <a:t>Ethical Considerations in Machine Learning</a:t>
            </a:r>
          </a:p>
          <a:p>
            <a:pPr>
              <a:buFont typeface="+mj-lt"/>
              <a:buAutoNum type="arabicPeriod"/>
            </a:pPr>
            <a:r>
              <a:rPr lang="en-US" sz="2800" dirty="0">
                <a:solidFill>
                  <a:srgbClr val="FFFF00"/>
                </a:solidFill>
                <a:latin typeface="Agency FB" panose="020B0503020202020204" pitchFamily="34" charset="0"/>
              </a:rPr>
              <a:t>Conclusion</a:t>
            </a:r>
          </a:p>
        </p:txBody>
      </p:sp>
      <p:pic>
        <p:nvPicPr>
          <p:cNvPr id="5" name="Picture 4" descr="A blue human figure painted in watercolor&#10;&#10;Description automatically generated">
            <a:extLst>
              <a:ext uri="{FF2B5EF4-FFF2-40B4-BE49-F238E27FC236}">
                <a16:creationId xmlns:a16="http://schemas.microsoft.com/office/drawing/2014/main" id="{1F040918-5326-C420-A558-394DD909EA38}"/>
              </a:ext>
              <a:ext uri="{C183D7F6-B498-43B3-948B-1728B52AA6E4}">
                <adec:decorative xmlns:adec="http://schemas.microsoft.com/office/drawing/2017/decorative" val="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20615" y="1720840"/>
            <a:ext cx="3822456" cy="3416320"/>
          </a:xfrm>
          <a:prstGeom prst="rect">
            <a:avLst/>
          </a:prstGeom>
          <a:ln>
            <a:solidFill>
              <a:srgbClr val="002060"/>
            </a:solidFill>
          </a:ln>
        </p:spPr>
      </p:pic>
    </p:spTree>
    <p:extLst>
      <p:ext uri="{BB962C8B-B14F-4D97-AF65-F5344CB8AC3E}">
        <p14:creationId xmlns:p14="http://schemas.microsoft.com/office/powerpoint/2010/main" val="18126794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2CD8A-DB00-4C6E-B29F-49165F9DB023}"/>
              </a:ext>
            </a:extLst>
          </p:cNvPr>
          <p:cNvSpPr>
            <a:spLocks noGrp="1"/>
          </p:cNvSpPr>
          <p:nvPr>
            <p:ph type="title"/>
          </p:nvPr>
        </p:nvSpPr>
        <p:spPr/>
        <p:txBody>
          <a:bodyPr/>
          <a:lstStyle/>
          <a:p>
            <a:r>
              <a:rPr lang="en-AU" dirty="0"/>
              <a:t>Reference</a:t>
            </a:r>
          </a:p>
        </p:txBody>
      </p:sp>
      <p:sp>
        <p:nvSpPr>
          <p:cNvPr id="7" name="TextBox 6">
            <a:extLst>
              <a:ext uri="{FF2B5EF4-FFF2-40B4-BE49-F238E27FC236}">
                <a16:creationId xmlns:a16="http://schemas.microsoft.com/office/drawing/2014/main" id="{F2092E3D-A533-FF26-D5F3-DB0BC992A4CF}"/>
              </a:ext>
            </a:extLst>
          </p:cNvPr>
          <p:cNvSpPr txBox="1"/>
          <p:nvPr/>
        </p:nvSpPr>
        <p:spPr>
          <a:xfrm>
            <a:off x="1179871" y="3113209"/>
            <a:ext cx="9896168" cy="3170099"/>
          </a:xfrm>
          <a:prstGeom prst="rect">
            <a:avLst/>
          </a:prstGeom>
          <a:noFill/>
        </p:spPr>
        <p:txBody>
          <a:bodyPr wrap="square">
            <a:spAutoFit/>
          </a:bodyPr>
          <a:lstStyle/>
          <a:p>
            <a:r>
              <a:rPr lang="en-US" dirty="0"/>
              <a:t>Git Hub :  </a:t>
            </a:r>
            <a:r>
              <a:rPr lang="en-US" dirty="0">
                <a:hlinkClick r:id="rId2"/>
              </a:rPr>
              <a:t>https://github.com/MRKGITCODE/Obesity-Risk-Scoring-Enhancing-Health-Insurance-Plans</a:t>
            </a:r>
            <a:endParaRPr lang="en-US" dirty="0"/>
          </a:p>
          <a:p>
            <a:pPr algn="l"/>
            <a:endParaRPr lang="en-AU" sz="1800" dirty="0">
              <a:solidFill>
                <a:srgbClr val="C9D1D9"/>
              </a:solidFill>
              <a:latin typeface="-apple-system"/>
            </a:endParaRPr>
          </a:p>
          <a:p>
            <a:pPr marL="0" indent="0" algn="l">
              <a:buNone/>
            </a:pPr>
            <a:r>
              <a:rPr lang="en-AU" sz="2000" dirty="0" err="1">
                <a:solidFill>
                  <a:srgbClr val="35FA7F"/>
                </a:solidFill>
                <a:latin typeface="-apple-system"/>
                <a:hlinkClick r:id="rId3">
                  <a:extLst>
                    <a:ext uri="{A12FA001-AC4F-418D-AE19-62706E023703}">
                      <ahyp:hlinkClr xmlns:ahyp="http://schemas.microsoft.com/office/drawing/2018/hyperlinkcolor" val="tx"/>
                    </a:ext>
                  </a:extLst>
                </a:hlinkClick>
              </a:rPr>
              <a:t>DataSource</a:t>
            </a:r>
            <a:r>
              <a:rPr lang="en-AU" sz="2000" dirty="0">
                <a:latin typeface="-apple-system"/>
                <a:hlinkClick r:id="rId3">
                  <a:extLst>
                    <a:ext uri="{A12FA001-AC4F-418D-AE19-62706E023703}">
                      <ahyp:hlinkClr xmlns:ahyp="http://schemas.microsoft.com/office/drawing/2018/hyperlinkcolor" val="tx"/>
                    </a:ext>
                  </a:extLst>
                </a:hlinkClick>
              </a:rPr>
              <a:t> </a:t>
            </a:r>
            <a:r>
              <a:rPr lang="en-AU" sz="1800" dirty="0">
                <a:solidFill>
                  <a:srgbClr val="35FA7F"/>
                </a:solidFill>
                <a:latin typeface="-apple-system"/>
                <a:hlinkClick r:id="rId3">
                  <a:extLst>
                    <a:ext uri="{A12FA001-AC4F-418D-AE19-62706E023703}">
                      <ahyp:hlinkClr xmlns:ahyp="http://schemas.microsoft.com/office/drawing/2018/hyperlinkcolor" val="tx"/>
                    </a:ext>
                  </a:extLst>
                </a:hlinkClick>
              </a:rPr>
              <a:t>:  https://archive.ics.uci.edu/dataset/544/estimation+of+obesity+levels+based+on+eating+habits+and+physical+condition</a:t>
            </a:r>
            <a:endParaRPr lang="en-AU" sz="1800" dirty="0">
              <a:solidFill>
                <a:srgbClr val="C9D1D9"/>
              </a:solidFill>
              <a:latin typeface="-apple-system"/>
            </a:endParaRPr>
          </a:p>
          <a:p>
            <a:endParaRPr lang="en-US" dirty="0"/>
          </a:p>
          <a:p>
            <a:r>
              <a:rPr lang="en-US" dirty="0" err="1"/>
              <a:t>DashBoard</a:t>
            </a:r>
            <a:r>
              <a:rPr lang="en-US" dirty="0"/>
              <a:t> Power Bi : </a:t>
            </a:r>
            <a:r>
              <a:rPr lang="en-US" dirty="0">
                <a:solidFill>
                  <a:srgbClr val="00CC00"/>
                </a:solidFill>
              </a:rPr>
              <a:t>C:\Users\ibast\Downloads\Obesity.pbix</a:t>
            </a:r>
          </a:p>
          <a:p>
            <a:endParaRPr lang="en-US" dirty="0"/>
          </a:p>
          <a:p>
            <a:endParaRPr lang="en-US" dirty="0"/>
          </a:p>
          <a:p>
            <a:endParaRPr lang="en-US" dirty="0"/>
          </a:p>
        </p:txBody>
      </p:sp>
    </p:spTree>
    <p:extLst>
      <p:ext uri="{BB962C8B-B14F-4D97-AF65-F5344CB8AC3E}">
        <p14:creationId xmlns:p14="http://schemas.microsoft.com/office/powerpoint/2010/main" val="5207789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Person with idea concept">
            <a:extLst>
              <a:ext uri="{FF2B5EF4-FFF2-40B4-BE49-F238E27FC236}">
                <a16:creationId xmlns:a16="http://schemas.microsoft.com/office/drawing/2014/main" id="{195A580E-8EF7-4AF7-B4DA-94B1EDE74388}"/>
              </a:ext>
            </a:extLst>
          </p:cNvPr>
          <p:cNvPicPr>
            <a:picLocks noChangeAspect="1"/>
          </p:cNvPicPr>
          <p:nvPr/>
        </p:nvPicPr>
        <p:blipFill rotWithShape="1">
          <a:blip r:embed="rId2">
            <a:extLst>
              <a:ext uri="{28A0092B-C50C-407E-A947-70E740481C1C}">
                <a14:useLocalDpi xmlns:a14="http://schemas.microsoft.com/office/drawing/2010/main" val="0"/>
              </a:ext>
            </a:extLst>
          </a:blip>
          <a:srcRect l="26940" r="18668"/>
          <a:stretch/>
        </p:blipFill>
        <p:spPr>
          <a:xfrm>
            <a:off x="423337" y="402166"/>
            <a:ext cx="4932951" cy="6053670"/>
          </a:xfrm>
          <a:custGeom>
            <a:avLst/>
            <a:gdLst/>
            <a:ahLst/>
            <a:cxnLst/>
            <a:rect l="l" t="t" r="r" b="b"/>
            <a:pathLst>
              <a:path w="4932951" h="6053670">
                <a:moveTo>
                  <a:pt x="0" y="0"/>
                </a:moveTo>
                <a:lnTo>
                  <a:pt x="3678393" y="0"/>
                </a:lnTo>
                <a:lnTo>
                  <a:pt x="4478865" y="0"/>
                </a:lnTo>
                <a:lnTo>
                  <a:pt x="4931853" y="0"/>
                </a:lnTo>
                <a:lnTo>
                  <a:pt x="4908487" y="137419"/>
                </a:lnTo>
                <a:lnTo>
                  <a:pt x="4886218" y="274232"/>
                </a:lnTo>
                <a:lnTo>
                  <a:pt x="4864421" y="411650"/>
                </a:lnTo>
                <a:lnTo>
                  <a:pt x="4845759" y="549673"/>
                </a:lnTo>
                <a:lnTo>
                  <a:pt x="4826941" y="687092"/>
                </a:lnTo>
                <a:lnTo>
                  <a:pt x="4809377" y="825115"/>
                </a:lnTo>
                <a:lnTo>
                  <a:pt x="4794322" y="961323"/>
                </a:lnTo>
                <a:lnTo>
                  <a:pt x="4780052" y="1099347"/>
                </a:lnTo>
                <a:lnTo>
                  <a:pt x="4767035" y="1236765"/>
                </a:lnTo>
                <a:lnTo>
                  <a:pt x="4755744" y="1371761"/>
                </a:lnTo>
                <a:lnTo>
                  <a:pt x="4744453" y="1508574"/>
                </a:lnTo>
                <a:lnTo>
                  <a:pt x="4735044" y="1643572"/>
                </a:lnTo>
                <a:lnTo>
                  <a:pt x="4727674" y="1778568"/>
                </a:lnTo>
                <a:lnTo>
                  <a:pt x="4719990" y="1912960"/>
                </a:lnTo>
                <a:lnTo>
                  <a:pt x="4713560" y="2046141"/>
                </a:lnTo>
                <a:lnTo>
                  <a:pt x="4709012" y="2178111"/>
                </a:lnTo>
                <a:lnTo>
                  <a:pt x="4705092" y="2310081"/>
                </a:lnTo>
                <a:lnTo>
                  <a:pt x="4701328" y="2440840"/>
                </a:lnTo>
                <a:lnTo>
                  <a:pt x="4699603" y="2569783"/>
                </a:lnTo>
                <a:lnTo>
                  <a:pt x="4697721" y="2698726"/>
                </a:lnTo>
                <a:lnTo>
                  <a:pt x="4696780" y="2825853"/>
                </a:lnTo>
                <a:lnTo>
                  <a:pt x="4697721" y="2951770"/>
                </a:lnTo>
                <a:lnTo>
                  <a:pt x="4697721" y="3076475"/>
                </a:lnTo>
                <a:lnTo>
                  <a:pt x="4699603" y="3199970"/>
                </a:lnTo>
                <a:lnTo>
                  <a:pt x="4702426" y="3321043"/>
                </a:lnTo>
                <a:lnTo>
                  <a:pt x="4705092" y="3440906"/>
                </a:lnTo>
                <a:lnTo>
                  <a:pt x="4708071" y="3558347"/>
                </a:lnTo>
                <a:lnTo>
                  <a:pt x="4712619" y="3675183"/>
                </a:lnTo>
                <a:lnTo>
                  <a:pt x="4717480" y="3790203"/>
                </a:lnTo>
                <a:lnTo>
                  <a:pt x="4721871" y="3902801"/>
                </a:lnTo>
                <a:lnTo>
                  <a:pt x="4734260" y="4122549"/>
                </a:lnTo>
                <a:lnTo>
                  <a:pt x="4747433" y="4333217"/>
                </a:lnTo>
                <a:lnTo>
                  <a:pt x="4761233" y="4535409"/>
                </a:lnTo>
                <a:lnTo>
                  <a:pt x="4776445" y="4726705"/>
                </a:lnTo>
                <a:lnTo>
                  <a:pt x="4792283" y="4909526"/>
                </a:lnTo>
                <a:lnTo>
                  <a:pt x="4809377" y="5079029"/>
                </a:lnTo>
                <a:lnTo>
                  <a:pt x="4826157" y="5238240"/>
                </a:lnTo>
                <a:lnTo>
                  <a:pt x="4842936" y="5384739"/>
                </a:lnTo>
                <a:lnTo>
                  <a:pt x="4858775" y="5519131"/>
                </a:lnTo>
                <a:lnTo>
                  <a:pt x="4873830" y="5638388"/>
                </a:lnTo>
                <a:lnTo>
                  <a:pt x="4888100" y="5746143"/>
                </a:lnTo>
                <a:lnTo>
                  <a:pt x="4900019" y="5836948"/>
                </a:lnTo>
                <a:lnTo>
                  <a:pt x="4911310" y="5913225"/>
                </a:lnTo>
                <a:lnTo>
                  <a:pt x="4927462" y="6017953"/>
                </a:lnTo>
                <a:lnTo>
                  <a:pt x="4932951" y="6053670"/>
                </a:lnTo>
                <a:lnTo>
                  <a:pt x="4478865" y="6053670"/>
                </a:lnTo>
                <a:lnTo>
                  <a:pt x="3683097" y="6053670"/>
                </a:lnTo>
                <a:lnTo>
                  <a:pt x="0" y="6053670"/>
                </a:lnTo>
                <a:close/>
              </a:path>
            </a:pathLst>
          </a:custGeom>
        </p:spPr>
      </p:pic>
      <p:sp>
        <p:nvSpPr>
          <p:cNvPr id="2" name="Title 1"/>
          <p:cNvSpPr>
            <a:spLocks noGrp="1"/>
          </p:cNvSpPr>
          <p:nvPr>
            <p:ph type="title"/>
          </p:nvPr>
        </p:nvSpPr>
        <p:spPr>
          <a:xfrm>
            <a:off x="5695061" y="1241266"/>
            <a:ext cx="5428551" cy="3153753"/>
          </a:xfrm>
        </p:spPr>
        <p:txBody>
          <a:bodyPr vert="horz" lIns="91440" tIns="45720" rIns="91440" bIns="45720" rtlCol="0" anchor="b">
            <a:normAutofit/>
          </a:bodyPr>
          <a:lstStyle/>
          <a:p>
            <a:r>
              <a:rPr lang="en-US" sz="5400" b="1" dirty="0"/>
              <a:t>THANK YOU</a:t>
            </a:r>
            <a:br>
              <a:rPr lang="en-US" sz="5400" dirty="0"/>
            </a:br>
            <a:br>
              <a:rPr lang="en-US" sz="5400" dirty="0"/>
            </a:br>
            <a:r>
              <a:rPr lang="en-US" sz="5400" dirty="0"/>
              <a:t>Questions?</a:t>
            </a:r>
          </a:p>
        </p:txBody>
      </p:sp>
    </p:spTree>
    <p:extLst>
      <p:ext uri="{BB962C8B-B14F-4D97-AF65-F5344CB8AC3E}">
        <p14:creationId xmlns:p14="http://schemas.microsoft.com/office/powerpoint/2010/main" val="4172711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6"/>
                                        </p:tgtEl>
                                        <p:attrNameLst>
                                          <p:attrName>style.visibility</p:attrName>
                                        </p:attrNameLst>
                                      </p:cBhvr>
                                      <p:to>
                                        <p:strVal val="visible"/>
                                      </p:to>
                                    </p:set>
                                    <p:animEffect transition="in" filter="fade">
                                      <p:cBhvr>
                                        <p:cTn id="10"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8C890-0A4A-49E3-8086-5DEAD3FD878F}"/>
              </a:ext>
            </a:extLst>
          </p:cNvPr>
          <p:cNvSpPr>
            <a:spLocks noGrp="1"/>
          </p:cNvSpPr>
          <p:nvPr>
            <p:ph type="title"/>
          </p:nvPr>
        </p:nvSpPr>
        <p:spPr>
          <a:xfrm>
            <a:off x="4439264" y="764373"/>
            <a:ext cx="7066935" cy="946440"/>
          </a:xfrm>
        </p:spPr>
        <p:txBody>
          <a:bodyPr/>
          <a:lstStyle/>
          <a:p>
            <a:r>
              <a:rPr lang="en-AU" b="1" dirty="0"/>
              <a:t>Project Introduction</a:t>
            </a:r>
            <a:r>
              <a:rPr lang="en-AU" dirty="0"/>
              <a:t>	</a:t>
            </a:r>
          </a:p>
        </p:txBody>
      </p:sp>
      <p:sp>
        <p:nvSpPr>
          <p:cNvPr id="3" name="Content Placeholder 2">
            <a:extLst>
              <a:ext uri="{FF2B5EF4-FFF2-40B4-BE49-F238E27FC236}">
                <a16:creationId xmlns:a16="http://schemas.microsoft.com/office/drawing/2014/main" id="{F37675AD-20F2-4A1C-8C45-DFAD2C88EA90}"/>
              </a:ext>
            </a:extLst>
          </p:cNvPr>
          <p:cNvSpPr>
            <a:spLocks noGrp="1"/>
          </p:cNvSpPr>
          <p:nvPr>
            <p:ph idx="1"/>
          </p:nvPr>
        </p:nvSpPr>
        <p:spPr>
          <a:xfrm>
            <a:off x="4173794" y="2348917"/>
            <a:ext cx="5806819" cy="4037135"/>
          </a:xfrm>
        </p:spPr>
        <p:txBody>
          <a:bodyPr>
            <a:normAutofit fontScale="92500" lnSpcReduction="10000"/>
          </a:bodyPr>
          <a:lstStyle/>
          <a:p>
            <a:pPr marL="0" indent="0" algn="ctr">
              <a:buNone/>
            </a:pPr>
            <a:r>
              <a:rPr lang="en-US" sz="2300" b="1" i="0" dirty="0">
                <a:effectLst/>
                <a:latin typeface="-apple-system"/>
              </a:rPr>
              <a:t> </a:t>
            </a:r>
            <a:r>
              <a:rPr lang="en-US" sz="2300" b="1" i="0" dirty="0">
                <a:solidFill>
                  <a:srgbClr val="FFFF00"/>
                </a:solidFill>
                <a:effectLst/>
                <a:latin typeface="-apple-system"/>
              </a:rPr>
              <a:t>Welcome to the Obesity-Risk-Scoring-Enhancing-Health-Insurance-Plans! Our project focuses on analyzing and predicting</a:t>
            </a:r>
            <a:endParaRPr lang="en-US" b="0" i="0" dirty="0">
              <a:solidFill>
                <a:srgbClr val="FFFF00"/>
              </a:solidFill>
              <a:effectLst/>
              <a:latin typeface="-apple-system"/>
            </a:endParaRPr>
          </a:p>
          <a:p>
            <a:pPr>
              <a:buFont typeface="Wingdings" panose="05000000000000000000" pitchFamily="2" charset="2"/>
              <a:buChar char="q"/>
            </a:pPr>
            <a:r>
              <a:rPr lang="en-US" b="0" i="0" dirty="0">
                <a:solidFill>
                  <a:srgbClr val="FFFF00"/>
                </a:solidFill>
                <a:effectLst/>
                <a:latin typeface="Agency FB" panose="020B0503020202020204" pitchFamily="34" charset="0"/>
              </a:rPr>
              <a:t>What classifies someone as Obese? </a:t>
            </a:r>
          </a:p>
          <a:p>
            <a:pPr marL="457200" lvl="1" indent="0">
              <a:buNone/>
            </a:pPr>
            <a:r>
              <a:rPr lang="en-US" b="0" i="0" dirty="0">
                <a:solidFill>
                  <a:srgbClr val="FFFF00"/>
                </a:solidFill>
                <a:effectLst/>
                <a:latin typeface="Agency FB" panose="020B0503020202020204" pitchFamily="34" charset="0"/>
              </a:rPr>
              <a:t>Body Mass Index (BMI) of over 30</a:t>
            </a:r>
            <a:r>
              <a:rPr lang="en-US" baseline="-25000" dirty="0">
                <a:solidFill>
                  <a:srgbClr val="FFFF00"/>
                </a:solidFill>
                <a:latin typeface="Agency FB" panose="020B0503020202020204" pitchFamily="34" charset="0"/>
              </a:rPr>
              <a:t> </a:t>
            </a:r>
            <a:endParaRPr lang="en-US" b="0" i="0" dirty="0">
              <a:solidFill>
                <a:srgbClr val="FFFF00"/>
              </a:solidFill>
              <a:effectLst/>
              <a:latin typeface="Agency FB" panose="020B0503020202020204" pitchFamily="34" charset="0"/>
            </a:endParaRPr>
          </a:p>
          <a:p>
            <a:pPr>
              <a:buFont typeface="Wingdings" panose="05000000000000000000" pitchFamily="2" charset="2"/>
              <a:buChar char="q"/>
            </a:pPr>
            <a:r>
              <a:rPr lang="en-US" dirty="0">
                <a:solidFill>
                  <a:srgbClr val="FFFF00"/>
                </a:solidFill>
                <a:latin typeface="Agency FB" panose="020B0503020202020204" pitchFamily="34" charset="0"/>
              </a:rPr>
              <a:t>What causes Obesity?</a:t>
            </a:r>
          </a:p>
          <a:p>
            <a:pPr marL="457200" lvl="1" indent="0">
              <a:buNone/>
            </a:pPr>
            <a:r>
              <a:rPr lang="en-US" b="0" i="0" dirty="0">
                <a:solidFill>
                  <a:srgbClr val="FFFF00"/>
                </a:solidFill>
                <a:effectLst/>
                <a:latin typeface="Agency FB" panose="020B0503020202020204" pitchFamily="34" charset="0"/>
              </a:rPr>
              <a:t>Complex, combination of behavior and genetics</a:t>
            </a:r>
            <a:endParaRPr lang="en-US" dirty="0">
              <a:solidFill>
                <a:srgbClr val="FFFF00"/>
              </a:solidFill>
              <a:latin typeface="Agency FB" panose="020B0503020202020204" pitchFamily="34" charset="0"/>
            </a:endParaRPr>
          </a:p>
          <a:p>
            <a:pPr>
              <a:buFont typeface="Wingdings" panose="05000000000000000000" pitchFamily="2" charset="2"/>
              <a:buChar char="q"/>
            </a:pPr>
            <a:r>
              <a:rPr lang="en-US" b="0" i="0" dirty="0">
                <a:solidFill>
                  <a:srgbClr val="FFFF00"/>
                </a:solidFill>
                <a:effectLst/>
                <a:latin typeface="Agency FB" panose="020B0503020202020204" pitchFamily="34" charset="0"/>
              </a:rPr>
              <a:t>What we are looking for?</a:t>
            </a:r>
          </a:p>
          <a:p>
            <a:pPr marL="457200" lvl="1" indent="0">
              <a:buNone/>
            </a:pPr>
            <a:r>
              <a:rPr lang="en-US" dirty="0">
                <a:solidFill>
                  <a:srgbClr val="FFFF00"/>
                </a:solidFill>
                <a:latin typeface="Agency FB" panose="020B0503020202020204" pitchFamily="34" charset="0"/>
              </a:rPr>
              <a:t>Understanding and managing obesity risk is important for health insurance companies because it helps reduce healthcare costs, improve customer outcomes, and promote preventive measures. It enables insurers to offer more personalized, effective plans, and aligns with broader public health goals.</a:t>
            </a:r>
            <a:endParaRPr lang="en-US" b="0" i="0" dirty="0">
              <a:solidFill>
                <a:srgbClr val="FFFF00"/>
              </a:solidFill>
              <a:effectLst/>
              <a:latin typeface="Agency FB" panose="020B0503020202020204" pitchFamily="34" charset="0"/>
            </a:endParaRPr>
          </a:p>
        </p:txBody>
      </p:sp>
      <p:pic>
        <p:nvPicPr>
          <p:cNvPr id="6" name="Picture 5" descr="A weight scale with donuts and pears&#10;&#10;Description automatically generated">
            <a:extLst>
              <a:ext uri="{FF2B5EF4-FFF2-40B4-BE49-F238E27FC236}">
                <a16:creationId xmlns:a16="http://schemas.microsoft.com/office/drawing/2014/main" id="{75F7DD79-4027-8B17-E0BD-C77C5F3D39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588" y="2204885"/>
            <a:ext cx="3307597" cy="3282790"/>
          </a:xfrm>
          <a:prstGeom prst="rect">
            <a:avLst/>
          </a:prstGeom>
        </p:spPr>
      </p:pic>
    </p:spTree>
    <p:extLst>
      <p:ext uri="{BB962C8B-B14F-4D97-AF65-F5344CB8AC3E}">
        <p14:creationId xmlns:p14="http://schemas.microsoft.com/office/powerpoint/2010/main" val="2307991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302DA-AA85-4034-A477-2AC1F3C590D9}"/>
              </a:ext>
            </a:extLst>
          </p:cNvPr>
          <p:cNvSpPr>
            <a:spLocks noGrp="1"/>
          </p:cNvSpPr>
          <p:nvPr>
            <p:ph type="title"/>
          </p:nvPr>
        </p:nvSpPr>
        <p:spPr>
          <a:xfrm>
            <a:off x="5132438" y="764373"/>
            <a:ext cx="6373761" cy="990685"/>
          </a:xfrm>
        </p:spPr>
        <p:txBody>
          <a:bodyPr>
            <a:normAutofit fontScale="90000"/>
          </a:bodyPr>
          <a:lstStyle/>
          <a:p>
            <a:r>
              <a:rPr lang="en-AU" b="1" dirty="0"/>
              <a:t>Scope of Data and Research</a:t>
            </a:r>
            <a:r>
              <a:rPr lang="en-AU" dirty="0"/>
              <a:t>	</a:t>
            </a:r>
          </a:p>
        </p:txBody>
      </p:sp>
      <p:sp>
        <p:nvSpPr>
          <p:cNvPr id="3" name="Content Placeholder 2">
            <a:extLst>
              <a:ext uri="{FF2B5EF4-FFF2-40B4-BE49-F238E27FC236}">
                <a16:creationId xmlns:a16="http://schemas.microsoft.com/office/drawing/2014/main" id="{FE0357A7-AD6C-458A-90D4-44ECF05458B4}"/>
              </a:ext>
            </a:extLst>
          </p:cNvPr>
          <p:cNvSpPr>
            <a:spLocks noGrp="1"/>
          </p:cNvSpPr>
          <p:nvPr>
            <p:ph idx="1"/>
          </p:nvPr>
        </p:nvSpPr>
        <p:spPr>
          <a:xfrm>
            <a:off x="1179328" y="2340027"/>
            <a:ext cx="9833344" cy="3285857"/>
          </a:xfrm>
        </p:spPr>
        <p:txBody>
          <a:bodyPr>
            <a:normAutofit/>
          </a:bodyPr>
          <a:lstStyle/>
          <a:p>
            <a:pPr marL="0" indent="0" algn="ctr">
              <a:buNone/>
            </a:pPr>
            <a:r>
              <a:rPr lang="en-US" sz="3600" b="0" i="0" dirty="0">
                <a:effectLst/>
                <a:latin typeface="-apple-system"/>
              </a:rPr>
              <a:t>Dataset </a:t>
            </a:r>
          </a:p>
          <a:p>
            <a:pPr marL="0" indent="0">
              <a:buNone/>
            </a:pPr>
            <a:r>
              <a:rPr lang="en-US" sz="2800" dirty="0">
                <a:solidFill>
                  <a:srgbClr val="FFFF00"/>
                </a:solidFill>
                <a:latin typeface="Agency FB" panose="020B0503020202020204" pitchFamily="34" charset="0"/>
              </a:rPr>
              <a:t>This dataset include data for the estimation of obesity levels in individuals from the countries of Mexico, Peru and Colombia, based on their eating habits and physical condition.</a:t>
            </a:r>
          </a:p>
          <a:p>
            <a:pPr marL="0" indent="0">
              <a:buNone/>
            </a:pPr>
            <a:r>
              <a:rPr lang="en-US" sz="2800" dirty="0">
                <a:solidFill>
                  <a:srgbClr val="FFFF00"/>
                </a:solidFill>
                <a:latin typeface="Agency FB" panose="020B0503020202020204" pitchFamily="34" charset="0"/>
              </a:rPr>
              <a:t>Dataset Characteristics :Multivariate</a:t>
            </a:r>
          </a:p>
          <a:p>
            <a:pPr marL="0" indent="0">
              <a:buNone/>
            </a:pPr>
            <a:r>
              <a:rPr lang="en-US" sz="2800" dirty="0">
                <a:solidFill>
                  <a:srgbClr val="FFFF00"/>
                </a:solidFill>
                <a:latin typeface="Agency FB" panose="020B0503020202020204" pitchFamily="34" charset="0"/>
              </a:rPr>
              <a:t>Subject Area :Health and Medicine 1 Associated Tasks :Classification, Regression, Clustering   1   Feature Type :Integer  1 Instances :2111   1   Features : 17 </a:t>
            </a:r>
            <a:endParaRPr lang="en-AU" sz="2800" dirty="0">
              <a:solidFill>
                <a:srgbClr val="FFFF00"/>
              </a:solidFill>
              <a:latin typeface="Agency FB" panose="020B0503020202020204" pitchFamily="34" charset="0"/>
            </a:endParaRPr>
          </a:p>
        </p:txBody>
      </p:sp>
    </p:spTree>
    <p:extLst>
      <p:ext uri="{BB962C8B-B14F-4D97-AF65-F5344CB8AC3E}">
        <p14:creationId xmlns:p14="http://schemas.microsoft.com/office/powerpoint/2010/main" val="3524196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1000"/>
                                        <p:tgtEl>
                                          <p:spTgt spid="3">
                                            <p:txEl>
                                              <p:pRg st="3" end="3"/>
                                            </p:txEl>
                                          </p:spTgt>
                                        </p:tgtEl>
                                      </p:cBhvr>
                                    </p:animEffect>
                                    <p:anim calcmode="lin" valueType="num">
                                      <p:cBhvr>
                                        <p:cTn id="1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31067-67F3-411A-971C-3BE3252E56BB}"/>
              </a:ext>
            </a:extLst>
          </p:cNvPr>
          <p:cNvSpPr>
            <a:spLocks noGrp="1"/>
          </p:cNvSpPr>
          <p:nvPr>
            <p:ph type="title"/>
          </p:nvPr>
        </p:nvSpPr>
        <p:spPr>
          <a:xfrm>
            <a:off x="5456902" y="764373"/>
            <a:ext cx="6049297" cy="1034930"/>
          </a:xfrm>
        </p:spPr>
        <p:txBody>
          <a:bodyPr/>
          <a:lstStyle/>
          <a:p>
            <a:r>
              <a:rPr lang="en-AU" b="1" dirty="0"/>
              <a:t>Research Questions</a:t>
            </a:r>
          </a:p>
        </p:txBody>
      </p:sp>
      <p:sp>
        <p:nvSpPr>
          <p:cNvPr id="3" name="Content Placeholder 2">
            <a:extLst>
              <a:ext uri="{FF2B5EF4-FFF2-40B4-BE49-F238E27FC236}">
                <a16:creationId xmlns:a16="http://schemas.microsoft.com/office/drawing/2014/main" id="{628DFA76-A66A-4613-A90C-E3FE78E3BF3B}"/>
              </a:ext>
            </a:extLst>
          </p:cNvPr>
          <p:cNvSpPr>
            <a:spLocks noGrp="1"/>
          </p:cNvSpPr>
          <p:nvPr>
            <p:ph idx="1"/>
          </p:nvPr>
        </p:nvSpPr>
        <p:spPr/>
        <p:txBody>
          <a:bodyPr>
            <a:noAutofit/>
          </a:bodyPr>
          <a:lstStyle/>
          <a:p>
            <a:pPr marL="0" indent="0" algn="ctr">
              <a:buNone/>
            </a:pPr>
            <a:r>
              <a:rPr lang="en-US" sz="3200" b="0" i="0" dirty="0">
                <a:solidFill>
                  <a:srgbClr val="FFFF00"/>
                </a:solidFill>
                <a:effectLst/>
                <a:latin typeface="Agency FB" panose="020B0503020202020204" pitchFamily="34" charset="0"/>
              </a:rPr>
              <a:t>Overview: This project uses machine learning to develop a scoring system for predicting obesity risk, helping health insurance companies optimize their plans.</a:t>
            </a:r>
          </a:p>
          <a:p>
            <a:pPr marL="0" indent="0" algn="ctr">
              <a:buNone/>
            </a:pPr>
            <a:r>
              <a:rPr lang="en-US" sz="3200" b="0" i="0" dirty="0">
                <a:solidFill>
                  <a:srgbClr val="FFFF00"/>
                </a:solidFill>
                <a:effectLst/>
                <a:latin typeface="Agency FB" panose="020B0503020202020204" pitchFamily="34" charset="0"/>
              </a:rPr>
              <a:t>Goal: To improve the accuracy and personalization of obesity risk predictions, leading to better health outcomes and cost reductions.</a:t>
            </a:r>
          </a:p>
        </p:txBody>
      </p:sp>
    </p:spTree>
    <p:extLst>
      <p:ext uri="{BB962C8B-B14F-4D97-AF65-F5344CB8AC3E}">
        <p14:creationId xmlns:p14="http://schemas.microsoft.com/office/powerpoint/2010/main" val="3379612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05DD8-60BD-2958-DCDC-A56E31EA9BBB}"/>
              </a:ext>
            </a:extLst>
          </p:cNvPr>
          <p:cNvSpPr>
            <a:spLocks noGrp="1"/>
          </p:cNvSpPr>
          <p:nvPr>
            <p:ph type="title"/>
          </p:nvPr>
        </p:nvSpPr>
        <p:spPr/>
        <p:txBody>
          <a:bodyPr/>
          <a:lstStyle/>
          <a:p>
            <a:r>
              <a:rPr lang="en-CA" dirty="0"/>
              <a:t>Data Set Analysis</a:t>
            </a:r>
            <a:endParaRPr lang="en-US" dirty="0"/>
          </a:p>
        </p:txBody>
      </p:sp>
      <p:pic>
        <p:nvPicPr>
          <p:cNvPr id="3" name="Picture 2">
            <a:extLst>
              <a:ext uri="{FF2B5EF4-FFF2-40B4-BE49-F238E27FC236}">
                <a16:creationId xmlns:a16="http://schemas.microsoft.com/office/drawing/2014/main" id="{C8E463C3-FBEC-1029-53FD-8AB3BCC4BEBC}"/>
              </a:ext>
            </a:extLst>
          </p:cNvPr>
          <p:cNvPicPr>
            <a:picLocks noChangeAspect="1"/>
          </p:cNvPicPr>
          <p:nvPr/>
        </p:nvPicPr>
        <p:blipFill>
          <a:blip r:embed="rId2"/>
          <a:stretch>
            <a:fillRect/>
          </a:stretch>
        </p:blipFill>
        <p:spPr>
          <a:xfrm>
            <a:off x="326605" y="1838219"/>
            <a:ext cx="10938913" cy="4218538"/>
          </a:xfrm>
          <a:prstGeom prst="rect">
            <a:avLst/>
          </a:prstGeom>
        </p:spPr>
      </p:pic>
    </p:spTree>
    <p:extLst>
      <p:ext uri="{BB962C8B-B14F-4D97-AF65-F5344CB8AC3E}">
        <p14:creationId xmlns:p14="http://schemas.microsoft.com/office/powerpoint/2010/main" val="3701188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0E866A4-9E51-AE3D-357A-0CDDA8FBBD35}"/>
              </a:ext>
            </a:extLst>
          </p:cNvPr>
          <p:cNvSpPr txBox="1"/>
          <p:nvPr/>
        </p:nvSpPr>
        <p:spPr>
          <a:xfrm>
            <a:off x="1961536" y="2816942"/>
            <a:ext cx="8332838" cy="1938992"/>
          </a:xfrm>
          <a:prstGeom prst="rect">
            <a:avLst/>
          </a:prstGeom>
          <a:noFill/>
        </p:spPr>
        <p:txBody>
          <a:bodyPr wrap="square">
            <a:spAutoFit/>
          </a:bodyPr>
          <a:lstStyle/>
          <a:p>
            <a:r>
              <a:rPr lang="en-US" sz="2400" dirty="0">
                <a:solidFill>
                  <a:srgbClr val="FFFF00"/>
                </a:solidFill>
                <a:latin typeface="Agency FB" panose="020B0503020202020204" pitchFamily="34" charset="0"/>
              </a:rPr>
              <a:t>By identifying lifestyle risks like smoking or lack of physical activity, insurers can design tailored premiums based on risk levels. Insurance Buyers: Buyers can adopt healthier lifestyle habits to reduce insurance costs by avoiding risk categories such as smoking or high BMI.  Technical Solution To address the business case, the following techniques can be applied</a:t>
            </a:r>
          </a:p>
        </p:txBody>
      </p:sp>
      <p:sp>
        <p:nvSpPr>
          <p:cNvPr id="11" name="TextBox 10">
            <a:extLst>
              <a:ext uri="{FF2B5EF4-FFF2-40B4-BE49-F238E27FC236}">
                <a16:creationId xmlns:a16="http://schemas.microsoft.com/office/drawing/2014/main" id="{888AF896-1F79-660D-CEE8-A0CEDDD50C11}"/>
              </a:ext>
            </a:extLst>
          </p:cNvPr>
          <p:cNvSpPr txBox="1"/>
          <p:nvPr/>
        </p:nvSpPr>
        <p:spPr>
          <a:xfrm>
            <a:off x="5099255" y="1127940"/>
            <a:ext cx="6098458" cy="954107"/>
          </a:xfrm>
          <a:prstGeom prst="rect">
            <a:avLst/>
          </a:prstGeom>
          <a:noFill/>
        </p:spPr>
        <p:txBody>
          <a:bodyPr wrap="square">
            <a:spAutoFit/>
          </a:bodyPr>
          <a:lstStyle/>
          <a:p>
            <a:r>
              <a:rPr lang="en-US" sz="2800" b="1" dirty="0"/>
              <a:t>MACHINE LEARNING ALGORITHMS CONSIDERED</a:t>
            </a:r>
          </a:p>
        </p:txBody>
      </p:sp>
    </p:spTree>
    <p:extLst>
      <p:ext uri="{BB962C8B-B14F-4D97-AF65-F5344CB8AC3E}">
        <p14:creationId xmlns:p14="http://schemas.microsoft.com/office/powerpoint/2010/main" val="635331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2">
            <a:extLst>
              <a:ext uri="{FF2B5EF4-FFF2-40B4-BE49-F238E27FC236}">
                <a16:creationId xmlns:a16="http://schemas.microsoft.com/office/drawing/2014/main" id="{156E7540-53FE-476D-B803-F82DB68BFBF8}"/>
              </a:ext>
            </a:extLst>
          </p:cNvPr>
          <p:cNvSpPr>
            <a:spLocks noChangeArrowheads="1"/>
          </p:cNvSpPr>
          <p:nvPr/>
        </p:nvSpPr>
        <p:spPr bwMode="auto">
          <a:xfrm>
            <a:off x="0" y="-535773"/>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Courier New" panose="02070309020205020404" pitchFamily="49" charset="0"/>
              </a:rPr>
              <a:t>The correlation between both factors is 0.75</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 name="Content Placeholder 5">
            <a:extLst>
              <a:ext uri="{FF2B5EF4-FFF2-40B4-BE49-F238E27FC236}">
                <a16:creationId xmlns:a16="http://schemas.microsoft.com/office/drawing/2014/main" id="{99F3BB6C-9359-708E-1C2B-5F9386DBCC0D}"/>
              </a:ext>
            </a:extLst>
          </p:cNvPr>
          <p:cNvPicPr>
            <a:picLocks noChangeAspect="1"/>
          </p:cNvPicPr>
          <p:nvPr/>
        </p:nvPicPr>
        <p:blipFill>
          <a:blip r:embed="rId2"/>
          <a:stretch>
            <a:fillRect/>
          </a:stretch>
        </p:blipFill>
        <p:spPr>
          <a:xfrm>
            <a:off x="578184" y="2603500"/>
            <a:ext cx="5361379" cy="3107489"/>
          </a:xfrm>
          <a:prstGeom prst="rect">
            <a:avLst/>
          </a:prstGeom>
        </p:spPr>
      </p:pic>
      <p:sp>
        <p:nvSpPr>
          <p:cNvPr id="8" name="TextBox 7">
            <a:extLst>
              <a:ext uri="{FF2B5EF4-FFF2-40B4-BE49-F238E27FC236}">
                <a16:creationId xmlns:a16="http://schemas.microsoft.com/office/drawing/2014/main" id="{CBC488A3-ED72-7211-DD14-2F2FF93CF626}"/>
              </a:ext>
            </a:extLst>
          </p:cNvPr>
          <p:cNvSpPr txBox="1"/>
          <p:nvPr/>
        </p:nvSpPr>
        <p:spPr>
          <a:xfrm>
            <a:off x="3200400" y="424946"/>
            <a:ext cx="8553313" cy="1200329"/>
          </a:xfrm>
          <a:prstGeom prst="rect">
            <a:avLst/>
          </a:prstGeom>
          <a:noFill/>
        </p:spPr>
        <p:txBody>
          <a:bodyPr wrap="square">
            <a:spAutoFit/>
          </a:bodyPr>
          <a:lstStyle/>
          <a:p>
            <a:pPr algn="r"/>
            <a:r>
              <a:rPr kumimoji="0" lang="en-AU" sz="3600" b="1" i="0" u="none" strike="noStrike" kern="1200" cap="none" spc="0" normalizeH="0" baseline="0" noProof="0" dirty="0">
                <a:ln>
                  <a:noFill/>
                </a:ln>
                <a:solidFill>
                  <a:srgbClr val="92D050"/>
                </a:solidFill>
                <a:effectLst/>
                <a:uLnTx/>
                <a:uFillTx/>
                <a:latin typeface="Century Gothic" panose="020B0502020202020204"/>
                <a:ea typeface="+mj-ea"/>
                <a:cs typeface="+mj-cs"/>
              </a:rPr>
              <a:t>Obesity rate by Age, Gender, Ethic and Income</a:t>
            </a:r>
            <a:endParaRPr lang="en-US" b="1" dirty="0">
              <a:solidFill>
                <a:srgbClr val="92D050"/>
              </a:solidFill>
            </a:endParaRPr>
          </a:p>
        </p:txBody>
      </p:sp>
      <p:sp>
        <p:nvSpPr>
          <p:cNvPr id="16" name="TextBox 15">
            <a:extLst>
              <a:ext uri="{FF2B5EF4-FFF2-40B4-BE49-F238E27FC236}">
                <a16:creationId xmlns:a16="http://schemas.microsoft.com/office/drawing/2014/main" id="{1066AC06-0ECA-7EC2-DAA4-B51FBF314E7B}"/>
              </a:ext>
            </a:extLst>
          </p:cNvPr>
          <p:cNvSpPr txBox="1"/>
          <p:nvPr/>
        </p:nvSpPr>
        <p:spPr>
          <a:xfrm>
            <a:off x="6252439" y="2294669"/>
            <a:ext cx="5501274" cy="3477875"/>
          </a:xfrm>
          <a:prstGeom prst="rect">
            <a:avLst/>
          </a:prstGeom>
          <a:noFill/>
        </p:spPr>
        <p:txBody>
          <a:bodyPr wrap="square">
            <a:spAutoFit/>
          </a:bodyPr>
          <a:lstStyle/>
          <a:p>
            <a:r>
              <a:rPr lang="en-US" sz="2000" b="1" dirty="0">
                <a:solidFill>
                  <a:srgbClr val="92D050"/>
                </a:solidFill>
              </a:rPr>
              <a:t>Using Central tendency to describe the dataset</a:t>
            </a:r>
          </a:p>
          <a:p>
            <a:endParaRPr lang="en-US" dirty="0">
              <a:solidFill>
                <a:srgbClr val="FFFF00"/>
              </a:solidFill>
            </a:endParaRPr>
          </a:p>
          <a:p>
            <a:endParaRPr lang="en-US" dirty="0">
              <a:solidFill>
                <a:srgbClr val="FFFF00"/>
              </a:solidFill>
            </a:endParaRPr>
          </a:p>
          <a:p>
            <a:r>
              <a:rPr lang="en-US" dirty="0">
                <a:solidFill>
                  <a:srgbClr val="FFFF00"/>
                </a:solidFill>
              </a:rPr>
              <a:t>Mean value is 31.28653846153846</a:t>
            </a:r>
          </a:p>
          <a:p>
            <a:r>
              <a:rPr lang="en-US" dirty="0">
                <a:solidFill>
                  <a:srgbClr val="FFFF00"/>
                </a:solidFill>
              </a:rPr>
              <a:t>Median value is 30.9</a:t>
            </a:r>
          </a:p>
          <a:p>
            <a:r>
              <a:rPr lang="en-US" dirty="0">
                <a:solidFill>
                  <a:srgbClr val="FFFF00"/>
                </a:solidFill>
              </a:rPr>
              <a:t>Mode is (mode=array([29.5]</a:t>
            </a:r>
          </a:p>
          <a:p>
            <a:r>
              <a:rPr lang="en-US" dirty="0">
                <a:solidFill>
                  <a:srgbClr val="FFFF00"/>
                </a:solidFill>
              </a:rPr>
              <a:t>Variance  14.662318786982244</a:t>
            </a:r>
          </a:p>
          <a:p>
            <a:r>
              <a:rPr lang="en-US" dirty="0">
                <a:solidFill>
                  <a:srgbClr val="FFFF00"/>
                </a:solidFill>
              </a:rPr>
              <a:t>Standard deviation 3.8291407374216795 </a:t>
            </a:r>
            <a:r>
              <a:rPr lang="en-US" dirty="0" err="1">
                <a:solidFill>
                  <a:srgbClr val="FFFF00"/>
                </a:solidFill>
              </a:rPr>
              <a:t>pvalue</a:t>
            </a:r>
            <a:r>
              <a:rPr lang="en-US" dirty="0">
                <a:solidFill>
                  <a:srgbClr val="FFFF00"/>
                </a:solidFill>
              </a:rPr>
              <a:t>=0.7813670020801041)</a:t>
            </a:r>
          </a:p>
          <a:p>
            <a:r>
              <a:rPr lang="en-US" dirty="0">
                <a:solidFill>
                  <a:srgbClr val="FFFF00"/>
                </a:solidFill>
              </a:rPr>
              <a:t>z-scores values are [-0.4665638   1.28317601 ....-0.67548796  0.18632419  2.14498816 -0.5971414 ]</a:t>
            </a:r>
          </a:p>
        </p:txBody>
      </p:sp>
    </p:spTree>
    <p:extLst>
      <p:ext uri="{BB962C8B-B14F-4D97-AF65-F5344CB8AC3E}">
        <p14:creationId xmlns:p14="http://schemas.microsoft.com/office/powerpoint/2010/main" val="23999478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3C102A7-0FD2-0734-6D5E-FB70C3C1DFE6}"/>
              </a:ext>
            </a:extLst>
          </p:cNvPr>
          <p:cNvSpPr txBox="1"/>
          <p:nvPr/>
        </p:nvSpPr>
        <p:spPr>
          <a:xfrm>
            <a:off x="3185652" y="585470"/>
            <a:ext cx="8719984" cy="1384995"/>
          </a:xfrm>
          <a:prstGeom prst="rect">
            <a:avLst/>
          </a:prstGeom>
          <a:noFill/>
        </p:spPr>
        <p:txBody>
          <a:bodyPr wrap="square">
            <a:spAutoFit/>
          </a:bodyPr>
          <a:lstStyle/>
          <a:p>
            <a:r>
              <a:rPr lang="en-US" sz="2800" b="1" dirty="0">
                <a:solidFill>
                  <a:srgbClr val="92D050"/>
                </a:solidFill>
              </a:rPr>
              <a:t>The greater number of gyms in a state, the lower the obesity rate</a:t>
            </a:r>
            <a:br>
              <a:rPr lang="en-US" sz="2800" b="1" dirty="0">
                <a:solidFill>
                  <a:srgbClr val="92D050"/>
                </a:solidFill>
              </a:rPr>
            </a:br>
            <a:r>
              <a:rPr lang="en-US" sz="2800" b="1" dirty="0">
                <a:solidFill>
                  <a:srgbClr val="92D050"/>
                </a:solidFill>
              </a:rPr>
              <a:t>More gyms, more active, hence lower obesity?</a:t>
            </a:r>
          </a:p>
        </p:txBody>
      </p:sp>
      <p:pic>
        <p:nvPicPr>
          <p:cNvPr id="9" name="Picture 8">
            <a:extLst>
              <a:ext uri="{FF2B5EF4-FFF2-40B4-BE49-F238E27FC236}">
                <a16:creationId xmlns:a16="http://schemas.microsoft.com/office/drawing/2014/main" id="{0A1D0AC5-6147-BFE3-0BB3-5AC5229695CF}"/>
              </a:ext>
            </a:extLst>
          </p:cNvPr>
          <p:cNvPicPr>
            <a:picLocks noChangeAspect="1"/>
          </p:cNvPicPr>
          <p:nvPr/>
        </p:nvPicPr>
        <p:blipFill>
          <a:blip r:embed="rId2"/>
          <a:stretch>
            <a:fillRect/>
          </a:stretch>
        </p:blipFill>
        <p:spPr>
          <a:xfrm>
            <a:off x="327150" y="2273325"/>
            <a:ext cx="6523101" cy="4348734"/>
          </a:xfrm>
          <a:prstGeom prst="rect">
            <a:avLst/>
          </a:prstGeom>
        </p:spPr>
      </p:pic>
      <p:sp>
        <p:nvSpPr>
          <p:cNvPr id="11" name="TextBox 10">
            <a:extLst>
              <a:ext uri="{FF2B5EF4-FFF2-40B4-BE49-F238E27FC236}">
                <a16:creationId xmlns:a16="http://schemas.microsoft.com/office/drawing/2014/main" id="{216138ED-087F-939B-9E26-2F5C3CA1EBDE}"/>
              </a:ext>
            </a:extLst>
          </p:cNvPr>
          <p:cNvSpPr txBox="1"/>
          <p:nvPr/>
        </p:nvSpPr>
        <p:spPr>
          <a:xfrm>
            <a:off x="7034378" y="2416367"/>
            <a:ext cx="4830472" cy="2677656"/>
          </a:xfrm>
          <a:prstGeom prst="rect">
            <a:avLst/>
          </a:prstGeom>
          <a:noFill/>
        </p:spPr>
        <p:txBody>
          <a:bodyPr wrap="square">
            <a:spAutoFit/>
          </a:bodyPr>
          <a:lstStyle/>
          <a:p>
            <a:r>
              <a:rPr lang="en-US" sz="2400" dirty="0">
                <a:solidFill>
                  <a:srgbClr val="FFFF00"/>
                </a:solidFill>
                <a:latin typeface="Agency FB" panose="020B0503020202020204" pitchFamily="34" charset="0"/>
              </a:rPr>
              <a:t>Relationship between the Obesity Rate of a state and available Gyms per 100K state residents is a low negative (weak) with the R-value of -0.34. </a:t>
            </a:r>
          </a:p>
          <a:p>
            <a:r>
              <a:rPr lang="en-US" sz="2400" dirty="0">
                <a:solidFill>
                  <a:srgbClr val="FFFF00"/>
                </a:solidFill>
                <a:latin typeface="Agency FB" panose="020B0503020202020204" pitchFamily="34" charset="0"/>
              </a:rPr>
              <a:t>Despite having more gyms per 100K state residents, it has not much affect on the obesity rates in a state. </a:t>
            </a:r>
          </a:p>
        </p:txBody>
      </p:sp>
    </p:spTree>
    <p:extLst>
      <p:ext uri="{BB962C8B-B14F-4D97-AF65-F5344CB8AC3E}">
        <p14:creationId xmlns:p14="http://schemas.microsoft.com/office/powerpoint/2010/main" val="422417453"/>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4161</TotalTime>
  <Words>1268</Words>
  <Application>Microsoft Office PowerPoint</Application>
  <PresentationFormat>Widescreen</PresentationFormat>
  <Paragraphs>81</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Agency FB</vt:lpstr>
      <vt:lpstr>-apple-system</vt:lpstr>
      <vt:lpstr>Arial</vt:lpstr>
      <vt:lpstr>Calibri</vt:lpstr>
      <vt:lpstr>Century Gothic</vt:lpstr>
      <vt:lpstr>Courier New</vt:lpstr>
      <vt:lpstr>Wingdings</vt:lpstr>
      <vt:lpstr>Vapor Trail</vt:lpstr>
      <vt:lpstr>Obesity</vt:lpstr>
      <vt:lpstr>PowerPoint Presentation</vt:lpstr>
      <vt:lpstr>Project Introduction </vt:lpstr>
      <vt:lpstr>Scope of Data and Research </vt:lpstr>
      <vt:lpstr>Research Questions</vt:lpstr>
      <vt:lpstr>Data Set Analysis</vt:lpstr>
      <vt:lpstr>PowerPoint Presentation</vt:lpstr>
      <vt:lpstr>PowerPoint Presentation</vt:lpstr>
      <vt:lpstr>PowerPoint Presentation</vt:lpstr>
      <vt:lpstr>PowerPoint Presentation</vt:lpstr>
      <vt:lpstr>PowerPoint Presentation</vt:lpstr>
      <vt:lpstr>Correlation Analysis: Examine correlations between lifestyle habits (like smoking, alcohol consumption, exercise) and obesity. Visualization: Use scatter plots, histograms, and heatmaps to see the distribution of obesity across gender, age, and lifestyle choices. 3. Business Case The analysis will provide insights for:</vt:lpstr>
      <vt:lpstr>Distribution of numeric variables</vt:lpstr>
      <vt:lpstr>PowerPoint Presentation</vt:lpstr>
      <vt:lpstr>The greater number of gyms in a state, the lower the obesity rate More gyms, more active, hence lower obesity?</vt:lpstr>
      <vt:lpstr>Obesity rate by Age, Gender, Ethic and Income</vt:lpstr>
      <vt:lpstr>PowerPoint Presentation</vt:lpstr>
      <vt:lpstr>CONCLUSION </vt:lpstr>
      <vt:lpstr>PowerPoint Presentation</vt:lpstr>
      <vt:lpstr>Reference</vt:lpstr>
      <vt:lpstr>THANK YOU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Obesity, Obesity, Obesity</dc:title>
  <dc:creator>Fx Foo</dc:creator>
  <cp:lastModifiedBy>MRK .</cp:lastModifiedBy>
  <cp:revision>42</cp:revision>
  <dcterms:created xsi:type="dcterms:W3CDTF">2021-05-02T05:48:45Z</dcterms:created>
  <dcterms:modified xsi:type="dcterms:W3CDTF">2024-12-04T04:02:00Z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585f1f62-8d2b-4457-869c-0a13c6549635_Enabled">
    <vt:lpwstr>True</vt:lpwstr>
  </property>
  <property fmtid="{D5CDD505-2E9C-101B-9397-08002B2CF9AE}" pid="3" name="MSIP_Label_585f1f62-8d2b-4457-869c-0a13c6549635_SiteId">
    <vt:lpwstr>41ff26dc-250f-4b13-8981-739be8610c21</vt:lpwstr>
  </property>
  <property fmtid="{D5CDD505-2E9C-101B-9397-08002B2CF9AE}" pid="4" name="MSIP_Label_585f1f62-8d2b-4457-869c-0a13c6549635_Owner">
    <vt:lpwstr>NKantanong@slb.com</vt:lpwstr>
  </property>
  <property fmtid="{D5CDD505-2E9C-101B-9397-08002B2CF9AE}" pid="5" name="MSIP_Label_585f1f62-8d2b-4457-869c-0a13c6549635_SetDate">
    <vt:lpwstr>2021-05-04T08:56:41.7186132Z</vt:lpwstr>
  </property>
  <property fmtid="{D5CDD505-2E9C-101B-9397-08002B2CF9AE}" pid="6" name="MSIP_Label_585f1f62-8d2b-4457-869c-0a13c6549635_Name">
    <vt:lpwstr>Private</vt:lpwstr>
  </property>
  <property fmtid="{D5CDD505-2E9C-101B-9397-08002B2CF9AE}" pid="7" name="MSIP_Label_585f1f62-8d2b-4457-869c-0a13c6549635_Application">
    <vt:lpwstr>Microsoft Azure Information Protection</vt:lpwstr>
  </property>
  <property fmtid="{D5CDD505-2E9C-101B-9397-08002B2CF9AE}" pid="8" name="MSIP_Label_585f1f62-8d2b-4457-869c-0a13c6549635_ActionId">
    <vt:lpwstr>c8ea9506-18dc-47e0-8bfb-49218466b1e3</vt:lpwstr>
  </property>
  <property fmtid="{D5CDD505-2E9C-101B-9397-08002B2CF9AE}" pid="9" name="MSIP_Label_585f1f62-8d2b-4457-869c-0a13c6549635_Extended_MSFT_Method">
    <vt:lpwstr>Automatic</vt:lpwstr>
  </property>
  <property fmtid="{D5CDD505-2E9C-101B-9397-08002B2CF9AE}" pid="10" name="MSIP_Label_8bb759f6-5337-4dc5-b19b-e74b6da11f8f_Enabled">
    <vt:lpwstr>True</vt:lpwstr>
  </property>
  <property fmtid="{D5CDD505-2E9C-101B-9397-08002B2CF9AE}" pid="11" name="MSIP_Label_8bb759f6-5337-4dc5-b19b-e74b6da11f8f_SiteId">
    <vt:lpwstr>41ff26dc-250f-4b13-8981-739be8610c21</vt:lpwstr>
  </property>
  <property fmtid="{D5CDD505-2E9C-101B-9397-08002B2CF9AE}" pid="12" name="MSIP_Label_8bb759f6-5337-4dc5-b19b-e74b6da11f8f_Owner">
    <vt:lpwstr>NKantanong@slb.com</vt:lpwstr>
  </property>
  <property fmtid="{D5CDD505-2E9C-101B-9397-08002B2CF9AE}" pid="13" name="MSIP_Label_8bb759f6-5337-4dc5-b19b-e74b6da11f8f_SetDate">
    <vt:lpwstr>2021-05-04T08:56:41.7186132Z</vt:lpwstr>
  </property>
  <property fmtid="{D5CDD505-2E9C-101B-9397-08002B2CF9AE}" pid="14" name="MSIP_Label_8bb759f6-5337-4dc5-b19b-e74b6da11f8f_Name">
    <vt:lpwstr>Internal</vt:lpwstr>
  </property>
  <property fmtid="{D5CDD505-2E9C-101B-9397-08002B2CF9AE}" pid="15" name="MSIP_Label_8bb759f6-5337-4dc5-b19b-e74b6da11f8f_Application">
    <vt:lpwstr>Microsoft Azure Information Protection</vt:lpwstr>
  </property>
  <property fmtid="{D5CDD505-2E9C-101B-9397-08002B2CF9AE}" pid="16" name="MSIP_Label_8bb759f6-5337-4dc5-b19b-e74b6da11f8f_ActionId">
    <vt:lpwstr>c8ea9506-18dc-47e0-8bfb-49218466b1e3</vt:lpwstr>
  </property>
  <property fmtid="{D5CDD505-2E9C-101B-9397-08002B2CF9AE}" pid="17" name="MSIP_Label_8bb759f6-5337-4dc5-b19b-e74b6da11f8f_Parent">
    <vt:lpwstr>585f1f62-8d2b-4457-869c-0a13c6549635</vt:lpwstr>
  </property>
  <property fmtid="{D5CDD505-2E9C-101B-9397-08002B2CF9AE}" pid="18" name="MSIP_Label_8bb759f6-5337-4dc5-b19b-e74b6da11f8f_Extended_MSFT_Method">
    <vt:lpwstr>Automatic</vt:lpwstr>
  </property>
  <property fmtid="{D5CDD505-2E9C-101B-9397-08002B2CF9AE}" pid="19" name="Sensitivity">
    <vt:lpwstr>Private Internal</vt:lpwstr>
  </property>
</Properties>
</file>

<file path=docProps/thumbnail.jpeg>
</file>